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2" r:id="rId9"/>
    <p:sldId id="268" r:id="rId10"/>
    <p:sldId id="269" r:id="rId11"/>
  </p:sldIdLst>
  <p:sldSz cx="18288000" cy="10287000"/>
  <p:notesSz cx="6797675" cy="987266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ios Bold" panose="020B0604020202020204" charset="0"/>
      <p:regular r:id="rId17"/>
    </p:embeddedFont>
    <p:embeddedFont>
      <p:font typeface="Helios" panose="020B0604020202020204" charset="0"/>
      <p:regular r:id="rId18"/>
    </p:embeddedFont>
    <p:embeddedFont>
      <p:font typeface="Helios Italics" panose="020B0604020202020204" charset="0"/>
      <p:regular r:id="rId19"/>
    </p:embeddedFont>
    <p:embeddedFont>
      <p:font typeface="Montserrat Classic Bold" panose="020B0604020202020204" charset="0"/>
      <p:regular r:id="rId20"/>
    </p:embeddedFont>
    <p:embeddedFont>
      <p:font typeface="Helios Bold Italics" panose="020B0604020202020204" charset="0"/>
      <p:regular r:id="rId21"/>
    </p:embeddedFont>
    <p:embeddedFont>
      <p:font typeface="League Sparta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Baleva" initials="MB" lastIdx="2" clrIdx="0">
    <p:extLst>
      <p:ext uri="{19B8F6BF-5375-455C-9EA6-DF929625EA0E}">
        <p15:presenceInfo xmlns:p15="http://schemas.microsoft.com/office/powerpoint/2012/main" userId="Milena Bal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186" autoAdjust="0"/>
  </p:normalViewPr>
  <p:slideViewPr>
    <p:cSldViewPr>
      <p:cViewPr varScale="1">
        <p:scale>
          <a:sx n="73" d="100"/>
          <a:sy n="73" d="100"/>
        </p:scale>
        <p:origin x="852" y="7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CC4B-708C-4F34-87E6-5487020C71F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1B35-F8C7-41DD-9318-21ACCC210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" y="-148293"/>
            <a:ext cx="18330337" cy="11037497"/>
            <a:chOff x="-11468" y="-38100"/>
            <a:chExt cx="4827743" cy="2835796"/>
          </a:xfrm>
        </p:grpSpPr>
        <p:sp>
          <p:nvSpPr>
            <p:cNvPr id="4" name="Freeform 4"/>
            <p:cNvSpPr/>
            <p:nvPr/>
          </p:nvSpPr>
          <p:spPr>
            <a:xfrm>
              <a:off x="-11468" y="0"/>
              <a:ext cx="4827743" cy="2797696"/>
            </a:xfrm>
            <a:custGeom>
              <a:avLst/>
              <a:gdLst/>
              <a:ahLst/>
              <a:cxnLst/>
              <a:rect l="l" t="t" r="r" b="b"/>
              <a:pathLst>
                <a:path w="4816275" h="2797696">
                  <a:moveTo>
                    <a:pt x="0" y="0"/>
                  </a:moveTo>
                  <a:lnTo>
                    <a:pt x="4816275" y="0"/>
                  </a:lnTo>
                  <a:lnTo>
                    <a:pt x="4816275" y="2797696"/>
                  </a:lnTo>
                  <a:lnTo>
                    <a:pt x="0" y="2797696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275" cy="283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9897" y="793974"/>
            <a:ext cx="18211800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</a:pPr>
            <a:endParaRPr lang="bg-BG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  <a:p>
            <a:pPr algn="ctr">
              <a:lnSpc>
                <a:spcPts val="5531"/>
              </a:lnSpc>
            </a:pPr>
            <a:r>
              <a:rPr lang="en-US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  <a:sym typeface="Helios"/>
              </a:rPr>
              <a:t>ДИРЕКТИВА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2025/1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ЕВРОПЕЙСКИЯ ПАРЛАМЕНТ И НА СЪВЕТА </a:t>
            </a: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от 27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ноември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2024 г.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създаване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рамка 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възстановяване и преструктуриране на застрахователни и презастрахователни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предприятия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за изменение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директиви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2002/47/ЕО, 2004/25/ЕО, 2007/36/ЕО, 2014/59/ЕС и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2017/1132 и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регламенти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№1094/2010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№648/2012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№806/2014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(ЕС) 2017/1129</a:t>
            </a:r>
            <a:endParaRPr lang="en-US" sz="3600" spc="107" dirty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770" y="8343900"/>
            <a:ext cx="5236029" cy="1943100"/>
          </a:xfrm>
          <a:custGeom>
            <a:avLst/>
            <a:gdLst/>
            <a:ahLst/>
            <a:cxnLst/>
            <a:rect l="l" t="t" r="r" b="b"/>
            <a:pathLst>
              <a:path w="9777371" h="3457944">
                <a:moveTo>
                  <a:pt x="0" y="0"/>
                </a:moveTo>
                <a:lnTo>
                  <a:pt x="9777371" y="0"/>
                </a:lnTo>
                <a:lnTo>
                  <a:pt x="9777371" y="3457944"/>
                </a:lnTo>
                <a:lnTo>
                  <a:pt x="0" y="345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" b="-903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785601" y="8323217"/>
            <a:ext cx="5720277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5"/>
              </a:lnSpc>
            </a:pPr>
            <a:endParaRPr dirty="0"/>
          </a:p>
          <a:p>
            <a:pPr algn="ctr">
              <a:lnSpc>
                <a:spcPts val="4085"/>
              </a:lnSpc>
            </a:pPr>
            <a:r>
              <a:rPr lang="en-US" sz="4400" b="1" i="1" spc="172" dirty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ОБЩИ АСПЕКТИ</a:t>
            </a:r>
          </a:p>
          <a:p>
            <a:pPr algn="ctr">
              <a:lnSpc>
                <a:spcPts val="4085"/>
              </a:lnSpc>
            </a:pPr>
            <a:endParaRPr lang="en-US" sz="2918" b="1" i="1" spc="172" dirty="0">
              <a:solidFill>
                <a:srgbClr val="365679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662819">
            <a:off x="8573506" y="-2841143"/>
            <a:ext cx="12794948" cy="8828634"/>
          </a:xfrm>
          <a:custGeom>
            <a:avLst/>
            <a:gdLst/>
            <a:ahLst/>
            <a:cxnLst/>
            <a:rect l="l" t="t" r="r" b="b"/>
            <a:pathLst>
              <a:path w="12794948" h="8828634">
                <a:moveTo>
                  <a:pt x="0" y="0"/>
                </a:moveTo>
                <a:lnTo>
                  <a:pt x="12794949" y="0"/>
                </a:lnTo>
                <a:lnTo>
                  <a:pt x="12794949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458681" y="3790401"/>
            <a:ext cx="652451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11" lvl="1" indent="-205106" algn="l">
              <a:buFont typeface="Arial"/>
              <a:buChar char="•"/>
            </a:pPr>
            <a:endParaRPr lang="en-US" b="1" dirty="0">
              <a:solidFill>
                <a:srgbClr val="2B485F"/>
              </a:solidFill>
              <a:latin typeface="Helios Bold" panose="020B0604020202020204" charset="0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16867" y="2962077"/>
            <a:ext cx="3262268" cy="635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bg-BG" sz="3200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ЗА</a:t>
            </a:r>
            <a:r>
              <a:rPr lang="en-US" sz="3200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3200" b="1" dirty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ЕОЗППО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82362" y="2991109"/>
            <a:ext cx="447338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bg-BG" sz="3199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ЗА</a:t>
            </a:r>
            <a:r>
              <a:rPr lang="en-US" sz="3199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3199" b="1" dirty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ДЧ И НКО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99627" y="3055391"/>
            <a:ext cx="668357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bg-BG" sz="3099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ЗА </a:t>
            </a:r>
            <a:r>
              <a:rPr lang="en-US" sz="3099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(</a:t>
            </a:r>
            <a:r>
              <a:rPr lang="bg-BG" sz="3099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ПРЕ</a:t>
            </a:r>
            <a:r>
              <a:rPr lang="en-US" sz="3099" b="1" dirty="0" smtClean="0">
                <a:solidFill>
                  <a:srgbClr val="2B485F"/>
                </a:solidFill>
                <a:latin typeface="Helios Bold" panose="020B0604020202020204" charset="0"/>
                <a:ea typeface="Montserrat Classic Bold"/>
                <a:cs typeface="Montserrat Classic Bold"/>
                <a:sym typeface="Montserrat Classic Bold"/>
              </a:rPr>
              <a:t>)ЗАСТРАХОВАТЕЛИТЕ</a:t>
            </a:r>
            <a:endParaRPr lang="en-US" sz="3099" b="1" dirty="0">
              <a:solidFill>
                <a:srgbClr val="2B485F"/>
              </a:solidFill>
              <a:latin typeface="Helios Bold" panose="020B0604020202020204" charset="0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745163" y="313354"/>
            <a:ext cx="9846637" cy="1600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ПРЕДСТОЯЩИ ПРЕДИЗВИКАТЕЛСТВА</a:t>
            </a:r>
            <a:endParaRPr lang="en-US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23" name="AutoShape 7"/>
          <p:cNvSpPr/>
          <p:nvPr/>
        </p:nvSpPr>
        <p:spPr>
          <a:xfrm>
            <a:off x="4290968" y="2171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Rounded Rectangle 24"/>
          <p:cNvSpPr/>
          <p:nvPr/>
        </p:nvSpPr>
        <p:spPr>
          <a:xfrm>
            <a:off x="640535" y="3788731"/>
            <a:ext cx="4038600" cy="541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0213" lvl="1" indent="-205106">
              <a:buFont typeface="Arial"/>
              <a:buChar char="•"/>
            </a:pP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СЪЗДАВАНЕ НА КОМИТЕТ ПО ПРЕСТРУКТУРИРАНЕ</a:t>
            </a:r>
          </a:p>
          <a:p>
            <a:pPr marL="410213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3" lvl="1" indent="-205106">
              <a:buFont typeface="Arial"/>
              <a:buChar char="•"/>
            </a:pP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ИЗГОТВЯНЕ НА 19 ТЕХНИЧЕСКИ СТАНДРАТИ И НАСОКИ</a:t>
            </a:r>
          </a:p>
          <a:p>
            <a:pPr marL="410213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3" lvl="1" indent="-205106">
              <a:buFont typeface="Arial"/>
              <a:buChar char="•"/>
            </a:pP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ДОПЪЛНИТЕЛНИ АДМИНИСТРАТИВНИ ЗАДАЧИ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72011" y="3788731"/>
            <a:ext cx="4907729" cy="62581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0213" lvl="1" indent="-205106">
              <a:buFont typeface="Arial"/>
              <a:buChar char="•"/>
            </a:pP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ТРАНСПОНИРАНЕ НА ДИРЕКТИВАТА В НАЦИОНАЛНОТО ЗАКОНОДАТЕЛСТВО</a:t>
            </a:r>
          </a:p>
          <a:p>
            <a:pPr marL="410213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3" lvl="1" indent="-205106">
              <a:buFont typeface="Arial"/>
              <a:buChar char="•"/>
            </a:pPr>
            <a:r>
              <a:rPr lang="bg-BG" dirty="0" smtClean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ОПРЕДЕЛЯНЕ</a:t>
            </a:r>
            <a:r>
              <a:rPr lang="en-US" dirty="0" smtClean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НА ОРГАН ПО ПРЕСТРУКТУРИРАНЕ </a:t>
            </a:r>
          </a:p>
          <a:p>
            <a:pPr marL="410213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3" lvl="1" indent="-205106">
              <a:buFont typeface="Arial"/>
              <a:buChar char="•"/>
            </a:pP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СЪЗДАВАНЕ</a:t>
            </a: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/УЧАСТИЕ</a:t>
            </a: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 НА КОЛЕГИУМИ ПО ПРЕСТРУКТУРИРАНЕ </a:t>
            </a:r>
          </a:p>
          <a:p>
            <a:pPr marL="410213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3" lvl="1" indent="-205106">
              <a:buFont typeface="Arial"/>
              <a:buChar char="•"/>
            </a:pPr>
            <a:r>
              <a:rPr lang="bg-BG" u="sn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СЪЗДАВАНЕ НА МЕХАНИЗЪМ ЗА ФИНАНСИРАНЕ НА ПРЕСТРУКТУРИРАНЕТО</a:t>
            </a:r>
            <a:endParaRPr lang="en-US" u="sng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3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3" lvl="1" indent="-205106">
              <a:buFont typeface="Arial"/>
              <a:buChar char="•"/>
            </a:pP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ИЗДАВАНЕ НА УКАЗАНИЯ И МЕТОДОЛОГИЯ ПО ПРИЛАГАНЕ НА </a:t>
            </a:r>
            <a:r>
              <a:rPr lang="bg-BG" dirty="0" smtClean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КОДЕКСА ЗА ЗАСТРАХОВАНЕ</a:t>
            </a: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205107" lvl="1"/>
            <a:endParaRPr lang="en-US" b="1" dirty="0">
              <a:solidFill>
                <a:srgbClr val="FF0000"/>
              </a:solidFill>
              <a:latin typeface="Helios Bold" panose="020B0604020202020204" charset="0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478275" y="3788730"/>
            <a:ext cx="5791200" cy="6258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0211" lvl="1" indent="-205106">
              <a:buFont typeface="Arial"/>
              <a:buChar char="•"/>
            </a:pP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ИЗГОТВЯ</a:t>
            </a: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НЕ</a:t>
            </a: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 ПРЕВАНТИВНИ ПЛАНОВЕ ЗА ВЪЗСТАНОВЯВАНЕ</a:t>
            </a:r>
          </a:p>
          <a:p>
            <a:pPr marL="205105" lvl="1"/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1" lvl="1" indent="-205106">
              <a:buFont typeface="Arial"/>
              <a:buChar char="•"/>
            </a:pP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ПРЕДОСТАВЯНЕ ИНФОРМАЦИЯ ВЪВ ВРЪЗКА С ОЦЕНКА НА ВЪЗМОЖНОСТТА ЗА ПРЕСТРУКТУРИРАНЕ</a:t>
            </a: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1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1" lvl="1" indent="-205106">
              <a:buFont typeface="Arial"/>
              <a:buChar char="•"/>
            </a:pP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ПОДПОМАГА</a:t>
            </a: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НЕ</a:t>
            </a: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 ОП ПРИ ИЗГОТВЯНЕ </a:t>
            </a: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НА</a:t>
            </a: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 ПЛАН</a:t>
            </a: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ОВЕ</a:t>
            </a: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 ЗА ПРЕСТРУКТУРИРАНЕ, ВКЛ. ПРЕДОСТАВЯНЕ НА ИНФОРМАЦИЯ</a:t>
            </a:r>
          </a:p>
          <a:p>
            <a:pPr marL="410211" lvl="1" indent="-205106">
              <a:buFont typeface="Arial"/>
              <a:buChar char="•"/>
            </a:pPr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1" lvl="1" indent="-205106">
              <a:buFont typeface="Arial"/>
              <a:buChar char="•"/>
            </a:pPr>
            <a:r>
              <a:rPr lang="bg-B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СЪДЕЙСТВИЕ ЗА ПРЕМАХВАНЕ ПРЕЧКИТЕ ПРЕД ВЪЗМОЖНОСТТА ЗА ПРЕСТРУКТУРИРАНЕ </a:t>
            </a:r>
            <a:r>
              <a:rPr lang="en-US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ПРИ ПЛАНИРАНЕ НА ПРОЦЕСА ПО ВЪЗСТАНОВЯВАНЕ</a:t>
            </a:r>
            <a:endParaRPr lang="bg-BG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205105" lvl="1"/>
            <a:endParaRPr lang="en-US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  <a:p>
            <a:pPr marL="410211" lvl="1" indent="-205106">
              <a:buFont typeface="Arial"/>
              <a:buChar char="•"/>
            </a:pPr>
            <a:r>
              <a:rPr lang="bg-BG" u="sng" dirty="0">
                <a:solidFill>
                  <a:srgbClr val="2B485F"/>
                </a:solidFill>
                <a:latin typeface="Helios" panose="020B0604020202020204" charset="0"/>
                <a:ea typeface="Montserrat Classic Bold"/>
                <a:cs typeface="Montserrat Classic Bold"/>
                <a:sym typeface="Montserrat Classic Bold"/>
              </a:rPr>
              <a:t>УЧАСТИЕ В МЕХАНИЗЪМ ЗА ФИНАНСИРАНЕ НА ПРЕСТРУКТУРИРАНЕТО</a:t>
            </a:r>
            <a:endParaRPr lang="en-US" u="sng" dirty="0">
              <a:solidFill>
                <a:srgbClr val="2B485F"/>
              </a:solidFill>
              <a:latin typeface="Helios" panose="020B0604020202020204" charset="0"/>
              <a:ea typeface="Montserrat Classic Bold"/>
              <a:cs typeface="Montserrat Classic Bold"/>
              <a:sym typeface="Montserrat Class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112380" y="-148194"/>
            <a:ext cx="12727251" cy="12193285"/>
            <a:chOff x="0" y="0"/>
            <a:chExt cx="524208" cy="502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08" cy="502215"/>
            </a:xfrm>
            <a:custGeom>
              <a:avLst/>
              <a:gdLst/>
              <a:ahLst/>
              <a:cxnLst/>
              <a:rect l="l" t="t" r="r" b="b"/>
              <a:pathLst>
                <a:path w="524208" h="502215">
                  <a:moveTo>
                    <a:pt x="203200" y="0"/>
                  </a:moveTo>
                  <a:lnTo>
                    <a:pt x="524208" y="0"/>
                  </a:lnTo>
                  <a:lnTo>
                    <a:pt x="321008" y="502215"/>
                  </a:lnTo>
                  <a:lnTo>
                    <a:pt x="0" y="5022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21008" cy="5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614871" cy="10287000"/>
            <a:chOff x="0" y="0"/>
            <a:chExt cx="872356" cy="11784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2356" cy="1178474"/>
            </a:xfrm>
            <a:custGeom>
              <a:avLst/>
              <a:gdLst/>
              <a:ahLst/>
              <a:cxnLst/>
              <a:rect l="l" t="t" r="r" b="b"/>
              <a:pathLst>
                <a:path w="872356" h="1178474">
                  <a:moveTo>
                    <a:pt x="23384" y="0"/>
                  </a:moveTo>
                  <a:lnTo>
                    <a:pt x="848973" y="0"/>
                  </a:lnTo>
                  <a:cubicBezTo>
                    <a:pt x="855174" y="0"/>
                    <a:pt x="861122" y="2464"/>
                    <a:pt x="865508" y="6849"/>
                  </a:cubicBezTo>
                  <a:cubicBezTo>
                    <a:pt x="869893" y="11234"/>
                    <a:pt x="872356" y="17182"/>
                    <a:pt x="872356" y="23384"/>
                  </a:cubicBezTo>
                  <a:lnTo>
                    <a:pt x="872356" y="1155091"/>
                  </a:lnTo>
                  <a:cubicBezTo>
                    <a:pt x="872356" y="1161292"/>
                    <a:pt x="869893" y="1167240"/>
                    <a:pt x="865508" y="1171626"/>
                  </a:cubicBezTo>
                  <a:cubicBezTo>
                    <a:pt x="861122" y="1176011"/>
                    <a:pt x="855174" y="1178474"/>
                    <a:pt x="848973" y="1178474"/>
                  </a:cubicBezTo>
                  <a:lnTo>
                    <a:pt x="23384" y="1178474"/>
                  </a:lnTo>
                  <a:cubicBezTo>
                    <a:pt x="17182" y="1178474"/>
                    <a:pt x="11234" y="1176011"/>
                    <a:pt x="6849" y="1171626"/>
                  </a:cubicBezTo>
                  <a:cubicBezTo>
                    <a:pt x="2464" y="1167240"/>
                    <a:pt x="0" y="1161292"/>
                    <a:pt x="0" y="1155091"/>
                  </a:cubicBezTo>
                  <a:lnTo>
                    <a:pt x="0" y="23384"/>
                  </a:lnTo>
                  <a:cubicBezTo>
                    <a:pt x="0" y="17182"/>
                    <a:pt x="2464" y="11234"/>
                    <a:pt x="6849" y="6849"/>
                  </a:cubicBezTo>
                  <a:cubicBezTo>
                    <a:pt x="11234" y="2464"/>
                    <a:pt x="17182" y="0"/>
                    <a:pt x="23384" y="0"/>
                  </a:cubicBezTo>
                  <a:close/>
                </a:path>
              </a:pathLst>
            </a:custGeom>
            <a:blipFill>
              <a:blip r:embed="rId2"/>
              <a:stretch>
                <a:fillRect l="-51572" r="-5157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906000" y="876300"/>
            <a:ext cx="6093887" cy="9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6"/>
              </a:lnSpc>
            </a:pPr>
            <a:r>
              <a:rPr lang="en-US" sz="4700" b="1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 Italics"/>
                <a:cs typeface="Helios Italics"/>
                <a:sym typeface="Helios Italics"/>
              </a:rPr>
              <a:t>съдържание</a:t>
            </a:r>
            <a:endParaRPr lang="en-US" sz="4700" spc="153" dirty="0">
              <a:solidFill>
                <a:srgbClr val="365679"/>
              </a:solidFill>
              <a:latin typeface="Helios Bold" panose="020B0604020202020204" charset="0"/>
              <a:ea typeface="Helios Italics"/>
              <a:cs typeface="Helios Italics"/>
              <a:sym typeface="Helios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09039" y="2653864"/>
            <a:ext cx="9253238" cy="559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3487" lvl="1" indent="-571500" algn="l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Подготовка и планиране</a:t>
            </a:r>
          </a:p>
          <a:p>
            <a:pPr marL="913487" lvl="1" indent="-571500" algn="l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Аспекти на преструктурирането</a:t>
            </a:r>
            <a:r>
              <a:rPr lang="en-US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:</a:t>
            </a:r>
            <a:endParaRPr lang="en-US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lvl="2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      - 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цели</a:t>
            </a:r>
          </a:p>
          <a:p>
            <a:pPr lvl="2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      - условия</a:t>
            </a:r>
          </a:p>
          <a:p>
            <a:pPr lvl="2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      - инструменти</a:t>
            </a:r>
          </a:p>
          <a:p>
            <a:pPr lvl="2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      - гаранции</a:t>
            </a:r>
          </a:p>
          <a:p>
            <a:pPr marL="913487" lvl="1" indent="-571500" algn="l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Сътрудничество и координация</a:t>
            </a:r>
          </a:p>
          <a:p>
            <a:pPr marL="913487" lvl="1" indent="-571500" algn="l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Предизвикателства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0690" y="0"/>
            <a:ext cx="14732382" cy="12193285"/>
            <a:chOff x="0" y="0"/>
            <a:chExt cx="606795" cy="502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6795" cy="502215"/>
            </a:xfrm>
            <a:custGeom>
              <a:avLst/>
              <a:gdLst/>
              <a:ahLst/>
              <a:cxnLst/>
              <a:rect l="l" t="t" r="r" b="b"/>
              <a:pathLst>
                <a:path w="606795" h="502215">
                  <a:moveTo>
                    <a:pt x="203200" y="0"/>
                  </a:moveTo>
                  <a:lnTo>
                    <a:pt x="606795" y="0"/>
                  </a:lnTo>
                  <a:lnTo>
                    <a:pt x="403595" y="502215"/>
                  </a:lnTo>
                  <a:lnTo>
                    <a:pt x="0" y="5022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403595" cy="5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0298" y="0"/>
            <a:ext cx="9557702" cy="10287000"/>
            <a:chOff x="0" y="0"/>
            <a:chExt cx="1026182" cy="11044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AutoShape 7"/>
          <p:cNvSpPr/>
          <p:nvPr/>
        </p:nvSpPr>
        <p:spPr>
          <a:xfrm>
            <a:off x="3334473" y="22479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8730298" y="0"/>
            <a:ext cx="9557702" cy="10287000"/>
            <a:chOff x="0" y="0"/>
            <a:chExt cx="1026182" cy="11044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570767" y="305374"/>
            <a:ext cx="757764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ПОДГОТОВКА И ПЛАНИРАНЕ</a:t>
            </a:r>
            <a:endParaRPr lang="en-US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752710" y="0"/>
            <a:ext cx="9557702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821" t="-8788" b="-8788"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304800" y="2677757"/>
            <a:ext cx="8403086" cy="6811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800" b="1" dirty="0">
                <a:solidFill>
                  <a:schemeClr val="tx2">
                    <a:lumMod val="75000"/>
                    <a:alpha val="77647"/>
                  </a:scheme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 ЗА ВЪЗСТАНОВЯВАНЕ</a:t>
            </a:r>
            <a:r>
              <a:rPr lang="bg-BG" sz="2800" b="1" dirty="0">
                <a:solidFill>
                  <a:schemeClr val="tx2">
                    <a:lumMod val="75000"/>
                    <a:alpha val="77647"/>
                  </a:scheme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ИНДИВИДУАЛНО И ГРУПОВО </a:t>
            </a:r>
            <a:r>
              <a:rPr lang="bg-BG" sz="2800" b="1" dirty="0" smtClean="0">
                <a:solidFill>
                  <a:schemeClr val="tx2">
                    <a:lumMod val="75000"/>
                    <a:alpha val="77647"/>
                  </a:scheme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НИВО</a:t>
            </a:r>
            <a:endParaRPr lang="bg-BG" sz="2700" b="1" i="1" dirty="0" smtClean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marL="457200" indent="-457200" algn="ctr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sz="2700" b="1" i="1" dirty="0" smtClean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marL="751749" lvl="2">
              <a:lnSpc>
                <a:spcPts val="2520"/>
              </a:lnSpc>
            </a:pPr>
            <a:r>
              <a:rPr lang="bg-BG" sz="2400" b="1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	</a:t>
            </a:r>
            <a:r>
              <a:rPr lang="en-US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Bold Italics"/>
              </a:rPr>
              <a:t>НАДЗОРНИТЕ ОРГАНИ</a:t>
            </a: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Bold Italics"/>
              </a:rPr>
              <a:t>:</a:t>
            </a:r>
          </a:p>
          <a:p>
            <a:pPr marL="537214" lvl="1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bg-BG" sz="2400" b="1" i="1" dirty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marL="742950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ИДЕНТИФИЦИРАТ </a:t>
            </a:r>
            <a:r>
              <a:rPr lang="ru-RU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ПРЕ/ЗАСТРАХОВАТЕЛИТЕ, ВСЕКИ ОТ КОИТО </a:t>
            </a: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ЩЕ БЪДЕ ЗАДЪЛЖЕН ДА ИЗГОТВЯ ПРЕВАНТИВЕН ПЛАН ЗА ВЪЗСТАНОВЯВАНЕ</a:t>
            </a:r>
          </a:p>
          <a:p>
            <a:pPr marL="742950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845828" lvl="2" indent="-194314">
              <a:lnSpc>
                <a:spcPts val="2520"/>
              </a:lnSpc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 ИДЕНТИФИЦИРАНЕТО ПРИЛАГАТ 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РЕГУЛАТОРНИТЕ ТЕХНИЧЕСКИ СТАНДАРТИ НА </a:t>
            </a: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ЕВРОПЕЙСКИЯ ОРГАН ЗА ЗАСТРАХОВАНЕ И ПРОФЕСИОНАЛНО ПЕНСИОННО ОСИГУРЯВАНЕ (ЕОЗППО)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СЪОБРАЗНО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ФАКТОРИ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ТЕ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- РАЗМЕР, БИЗНЕС МОДЕЛ, ВЗАИМОСЪВРАЗНОСТИ</a:t>
            </a: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РИСКОВ ПРОФИЛ, ЗАМЕНЯЕМОСТ, ЗНАЧЕНИЕТО ЗА ИКОНОМИКАТА И ТРАНСГРАНИЧНИТЕ ИМ ДЕЙНОСТИ</a:t>
            </a:r>
            <a:endParaRPr lang="ru-RU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651514" lvl="2">
              <a:lnSpc>
                <a:spcPts val="2520"/>
              </a:lnSpc>
            </a:pPr>
            <a:endParaRPr lang="en-US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845828" lvl="2" indent="-194314">
              <a:lnSpc>
                <a:spcPts val="2520"/>
              </a:lnSpc>
              <a:buFont typeface="Arial"/>
              <a:buChar char="•"/>
            </a:pP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ЦЕЛ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ЯТ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– ПОКРИТ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ИЕ НА ПОНЕ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60%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ПРЕ/ЗАСТРАХОВАТЕЛНИЯ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ПАЗАР НА ДЪРЖАВИТЕ-ЧЛЕНКИ (ДЧ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</a:t>
            </a:r>
            <a:endParaRPr lang="en-US" b="1" i="1" dirty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7759" y="0"/>
            <a:ext cx="9557702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783179" y="393183"/>
            <a:ext cx="757764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ПОДГОТОВКА И ПЛАНИРАНЕ</a:t>
            </a:r>
            <a:endParaRPr lang="en-US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3429000" y="2019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9497759" y="0"/>
            <a:ext cx="9557702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821" t="-8788" b="-8788"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123464" y="2259136"/>
            <a:ext cx="6897072" cy="102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800" b="1" dirty="0">
                <a:solidFill>
                  <a:schemeClr val="tx2">
                    <a:lumMod val="75000"/>
                    <a:alpha val="77647"/>
                  </a:scheme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 ЗА ПРЕСТРУКТУРИРАНЕ</a:t>
            </a:r>
            <a:r>
              <a:rPr lang="bg-BG" sz="2800" b="1" dirty="0">
                <a:solidFill>
                  <a:schemeClr val="tx2">
                    <a:lumMod val="75000"/>
                    <a:alpha val="77647"/>
                  </a:scheme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ИНДИВИДУАЛНО И ГРУПОВО НИВО</a:t>
            </a:r>
            <a:endParaRPr lang="en-US" sz="2800" b="1" dirty="0">
              <a:solidFill>
                <a:schemeClr val="tx2">
                  <a:lumMod val="75000"/>
                  <a:alpha val="77647"/>
                </a:scheme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21" y="3431923"/>
            <a:ext cx="9476738" cy="746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1749" lvl="2">
              <a:lnSpc>
                <a:spcPts val="2520"/>
              </a:lnSpc>
            </a:pPr>
            <a:r>
              <a:rPr lang="bg-BG" sz="2400" b="1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	</a:t>
            </a: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Bold Italics"/>
              </a:rPr>
              <a:t>ОРГАНИТЕ ЗА ПРЕСТРУКТУРИРАНЕ </a:t>
            </a:r>
            <a:r>
              <a:rPr lang="en-US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Bold Italics"/>
              </a:rPr>
              <a:t>(</a:t>
            </a: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Bold Italics"/>
              </a:rPr>
              <a:t>ОП</a:t>
            </a:r>
            <a:r>
              <a:rPr lang="en-US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Bold Italics"/>
              </a:rPr>
              <a:t>)</a:t>
            </a: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Bold Italics"/>
              </a:rPr>
              <a:t>:</a:t>
            </a:r>
          </a:p>
          <a:p>
            <a:pPr marL="194314" lvl="1">
              <a:lnSpc>
                <a:spcPts val="2520"/>
              </a:lnSpc>
            </a:pPr>
            <a:endParaRPr lang="bg-BG" sz="1600" b="1" i="1" dirty="0">
              <a:solidFill>
                <a:srgbClr val="FF0000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marL="845828" lvl="2" indent="-194314">
              <a:lnSpc>
                <a:spcPts val="2520"/>
              </a:lnSpc>
              <a:buFont typeface="Arial"/>
              <a:buChar char="•"/>
            </a:pP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ИДЕНТИФИЦИРАТ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ПРЕ/ЗАСТРАХОВАТЕЛИТЕ, 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 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ТЕ ИЗГОТВЯТ ПЛАНОВЕ ЗА ПРЕСТРУКТУРИРАНЕ</a:t>
            </a: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"/>
            </a:endParaRPr>
          </a:p>
          <a:p>
            <a:pPr>
              <a:lnSpc>
                <a:spcPts val="2520"/>
              </a:lnSpc>
            </a:pP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845828" lvl="2" indent="-194314">
              <a:lnSpc>
                <a:spcPts val="2520"/>
              </a:lnSpc>
              <a:buFont typeface="Arial"/>
              <a:buChar char="•"/>
            </a:pP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 ИДЕНТИФИЦИРАНЕТО ПРИЛАГАТ РЕГУЛАТОРНИТЕ ТЕХНИЧЕСКИ СТАНДАРТИ НА </a:t>
            </a: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ЕОЗППО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КАТО ПРЕДВИДЯТ: </a:t>
            </a:r>
          </a:p>
          <a:p>
            <a:pPr marL="1394464" lvl="3" indent="-285750">
              <a:lnSpc>
                <a:spcPts val="2520"/>
              </a:lnSpc>
              <a:buFontTx/>
              <a:buChar char="-"/>
            </a:pP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ДЕЙСТВИЕТО ПО ПРЕСТРУКТУРИРАНЕ ДА БЪДЕ В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ОБЩЕСТВЕН ИНТЕРЕС И ПРЕ/ЗАСТРАХОВАТЕЛИТЕ ДА МОГАТ ДА ИЗПЪЛНЯВАТ КРИТИЧНИ ФУНКЦИИ</a:t>
            </a:r>
          </a:p>
          <a:p>
            <a:pPr marL="1394464" lvl="3" indent="-285750">
              <a:lnSpc>
                <a:spcPts val="2520"/>
              </a:lnSpc>
              <a:buFontTx/>
              <a:buChar char="-"/>
            </a:pP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ПРЕЦЕНКАТА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 БАЗИРА НА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ФАКТОРИ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ТЕ - РАЗМЕР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ВЗАИМОСВЪРЗАНОСТ, </a:t>
            </a:r>
            <a:r>
              <a:rPr lang="ru-RU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РИСКОВ ПРОФИЛ, ЗАМЕНЯЕМОСТ, ЗНАЧЕНИЕТО ЗА ИКОНОМИКАТА И ТРАНСГРАНИЧНИТЕ ИМ </a:t>
            </a:r>
            <a:r>
              <a:rPr lang="ru-RU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ДЕЙНОСТИ</a:t>
            </a:r>
            <a:endParaRPr lang="ru-RU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endParaRPr lang="ru-RU" cap="all" dirty="0">
              <a:solidFill>
                <a:srgbClr val="FF0000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845828" lvl="2" indent="-194314">
              <a:lnSpc>
                <a:spcPts val="2520"/>
              </a:lnSpc>
              <a:buFont typeface="Arial"/>
              <a:buChar char="•"/>
            </a:pP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ЦЕЛЯТ –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ПОКРИТ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ИЕ НА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НАЙ-МАЛКО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40%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ПРЕ/ЗАСТРАХОВАТЕЛНИЯ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ПАЗАР НА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ДЧ</a:t>
            </a:r>
            <a:endParaRPr lang="bg-BG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94314" lvl="1">
              <a:lnSpc>
                <a:spcPts val="2520"/>
              </a:lnSpc>
            </a:pPr>
            <a:r>
              <a:rPr lang="ru-RU" b="1" i="1" dirty="0" smtClean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ПРЕ/ЗАСТРАХОВАТЕЛИТЕ </a:t>
            </a:r>
            <a:r>
              <a:rPr lang="ru-RU" b="1" i="1" cap="all" dirty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Предоставят </a:t>
            </a:r>
            <a:r>
              <a:rPr lang="bg-BG" b="1" i="1" cap="all" dirty="0" smtClean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цялата необходима информация на оп за преценка на степента, до която могат да бъдат преструктурирани</a:t>
            </a:r>
            <a:r>
              <a:rPr lang="ru-RU" b="1" i="1" cap="all" dirty="0" smtClean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b="1" i="1" cap="all" dirty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без да се допуска </a:t>
            </a:r>
            <a:r>
              <a:rPr lang="bg-BG" b="1" i="1" cap="all" dirty="0" smtClean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използването на извънредна </a:t>
            </a:r>
            <a:r>
              <a:rPr lang="ru-RU" b="1" i="1" cap="all" dirty="0" smtClean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публична </a:t>
            </a:r>
            <a:r>
              <a:rPr lang="bg-BG" b="1" i="1" cap="all" dirty="0" smtClean="0"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финансова подкрепа</a:t>
            </a:r>
            <a:endParaRPr lang="bg-BG" b="1" i="1" dirty="0" smtClean="0"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94314" lvl="1">
              <a:lnSpc>
                <a:spcPts val="2520"/>
              </a:lnSpc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>
              <a:lnSpc>
                <a:spcPts val="2520"/>
              </a:lnSpc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" y="478248"/>
            <a:ext cx="9677400" cy="1600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en-US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АСПЕКТИ НА </a:t>
            </a:r>
            <a:r>
              <a:rPr lang="en-US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ПРЕСТРУКТУРИРАНЕ</a:t>
            </a:r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ТО</a:t>
            </a:r>
            <a:endParaRPr lang="en-US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732631" y="-642941"/>
            <a:ext cx="7967510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2"/>
              <a:stretch>
                <a:fillRect l="-51870" r="-51870"/>
              </a:stretch>
            </a:blipFill>
          </p:spPr>
        </p:sp>
      </p:grpSp>
      <p:sp>
        <p:nvSpPr>
          <p:cNvPr id="10" name="AutoShape 7"/>
          <p:cNvSpPr/>
          <p:nvPr/>
        </p:nvSpPr>
        <p:spPr>
          <a:xfrm>
            <a:off x="4191000" y="23241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0"/>
          <p:cNvSpPr txBox="1"/>
          <p:nvPr/>
        </p:nvSpPr>
        <p:spPr>
          <a:xfrm>
            <a:off x="609600" y="2502830"/>
            <a:ext cx="11430000" cy="746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1749" lvl="2">
              <a:lnSpc>
                <a:spcPts val="2520"/>
              </a:lnSpc>
            </a:pP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ЦЕЛИ:</a:t>
            </a:r>
            <a:endParaRPr lang="bg-BG" sz="2400" b="1" cap="all" spc="153" dirty="0">
              <a:solidFill>
                <a:srgbClr val="365679"/>
              </a:solidFill>
              <a:latin typeface="Helios" panose="020B0604020202020204" charset="0"/>
              <a:ea typeface="Helios Italics"/>
              <a:cs typeface="Helios Italics"/>
              <a:sym typeface="Helios Bold Italics"/>
            </a:endParaRPr>
          </a:p>
          <a:p>
            <a:pPr marL="194314" lvl="1">
              <a:lnSpc>
                <a:spcPts val="2520"/>
              </a:lnSpc>
            </a:pPr>
            <a:endParaRPr lang="bg-BG" sz="2400" b="1" i="1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ЗАЩИТА НА КОЛЕКТИВНИЯ ИНТЕРЕС НА ЗАСТРАХОВАНИТЕ, БЕНЕФИЦИЕРИТЕ И ЛИЦАТА, ИМАЩИ ПРАВО НА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ОБЕЗЩЕТЕНИЕ</a:t>
            </a:r>
            <a:endParaRPr lang="bg-BG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bg-BG" b="1" i="1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ПОДДЪРЖАНЕ НА ФИНАНСОВАТА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СТАБИЛНОСТ</a:t>
            </a:r>
            <a:endParaRPr lang="bg-BG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ОСИГУРЯВАНЕ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ПОДДЪРЖАНЕТО НА КРИТИЧНИТЕ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ФУНКЦИИ</a:t>
            </a:r>
            <a:endParaRPr lang="bg-BG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ЗАЩИТА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ПУБЛИЧНИТЕ СРЕДСТВА ЧРЕЗ НЕДОПУСКАНЕ ИЗПОЛЗВАНЕТО НА ИЗВЪНРЕДНА ПУБЛИЧНА ФИНАНСОВА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ПОДКРЕПА</a:t>
            </a:r>
            <a:endParaRPr lang="bg-BG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0" lvl="1">
              <a:lnSpc>
                <a:spcPts val="2520"/>
              </a:lnSpc>
            </a:pPr>
            <a:endParaRPr lang="bg-BG" sz="2400" b="1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751749" lvl="2">
              <a:lnSpc>
                <a:spcPts val="2520"/>
              </a:lnSpc>
            </a:pP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УСЛОВИЯ ЗА ПРИСТЪПВАНЕ КЪМ ПРЕСТРУКТУРИРАНЕ:</a:t>
            </a:r>
            <a:endParaRPr lang="en-US" sz="2400" b="1" cap="all" spc="153" dirty="0">
              <a:solidFill>
                <a:srgbClr val="365679"/>
              </a:solidFill>
              <a:latin typeface="Helios" panose="020B0604020202020204" charset="0"/>
              <a:ea typeface="Helios Italics"/>
              <a:cs typeface="Helios Italics"/>
              <a:sym typeface="Helios Italics"/>
            </a:endParaRPr>
          </a:p>
          <a:p>
            <a:pPr marL="194314" lvl="1" algn="ctr">
              <a:lnSpc>
                <a:spcPts val="2520"/>
              </a:lnSpc>
            </a:pPr>
            <a:endParaRPr lang="bg-BG" b="1" i="1" dirty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ПРЕ/ЗАСТРАХОВАТЕЛИ, КОИТО СА СТАНАЛИ НЕПЛАТЕЖОСПОСОБНИ ИЛИ Е ВЪЗМОЖНО ДА СТАНАТ НЕПЛАТЕЖОСПОСОБНИ</a:t>
            </a: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НАЛИЧИЕ НА ОСНОВАТЕЛНО СЪМНЕНИЕ, ЧЕ КОЯТО И ДА Е НАДЗОРНА МЯРКА ИЛИ ТАКАВА, ПРЕДПРИЕТА ОТ ПРЕ/ЗАСТРАХОВАТЕЛЯ, НЯМА ДА МОЖЕ ДА ПРЕДОТВРАТИ В РАЗУМЕН СРОК  ИЗПАДАНЕТО В НЕПЛАТЕЖОСПОСОБНОСТ</a:t>
            </a:r>
          </a:p>
          <a:p>
            <a:pPr marL="194314" lvl="1">
              <a:lnSpc>
                <a:spcPts val="2520"/>
              </a:lnSpc>
            </a:pP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480064" lvl="1" indent="-28575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ПЛАНИРАНЕТО НА ПРЕСТРУКТУРИРАНЕТО Е НЕОБХОДИМО И Е В ОБЩЕСТВЕН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ИНТЕРЕС</a:t>
            </a: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732631" y="-642941"/>
            <a:ext cx="7967510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1349041" y="353066"/>
            <a:ext cx="8724900" cy="1600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en-US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АСПЕКТИ НА ПРЕСТРУКТУРИРАНЕ</a:t>
            </a:r>
          </a:p>
        </p:txBody>
      </p:sp>
      <p:sp>
        <p:nvSpPr>
          <p:cNvPr id="11" name="AutoShape 7"/>
          <p:cNvSpPr/>
          <p:nvPr/>
        </p:nvSpPr>
        <p:spPr>
          <a:xfrm>
            <a:off x="4191000" y="2171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145229" y="2704238"/>
            <a:ext cx="11589571" cy="746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1514" lvl="2">
              <a:lnSpc>
                <a:spcPts val="2520"/>
              </a:lnSpc>
            </a:pPr>
            <a:r>
              <a:rPr lang="bg-BG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защитата </a:t>
            </a: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интересите на </a:t>
            </a:r>
            <a:r>
              <a:rPr lang="bg-BG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акционерите, титулярите на полици, </a:t>
            </a:r>
            <a:r>
              <a:rPr lang="bg-BG" sz="2400" b="1" cap="all" spc="153" dirty="0" err="1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бенефициерите</a:t>
            </a:r>
            <a:r>
              <a:rPr lang="bg-BG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, </a:t>
            </a:r>
            <a:r>
              <a:rPr lang="bg-BG" sz="2400" b="1" cap="all" spc="153" dirty="0" err="1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правоимащите</a:t>
            </a:r>
            <a:r>
              <a:rPr lang="bg-BG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 лица или други кредитори</a:t>
            </a:r>
            <a:r>
              <a:rPr lang="en-US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 </a:t>
            </a:r>
            <a:r>
              <a:rPr lang="bg-BG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се гарантира от</a:t>
            </a:r>
            <a:r>
              <a:rPr lang="ru-RU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:</a:t>
            </a:r>
            <a:r>
              <a:rPr lang="bg-BG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 </a:t>
            </a:r>
            <a:endParaRPr lang="en-US" sz="2400" b="1" cap="all" spc="153" dirty="0">
              <a:solidFill>
                <a:srgbClr val="365679"/>
              </a:solidFill>
              <a:latin typeface="Helios" panose="020B0604020202020204" charset="0"/>
              <a:ea typeface="Helios Italics"/>
              <a:cs typeface="Helios Italics"/>
              <a:sym typeface="Helios Italics"/>
            </a:endParaRPr>
          </a:p>
          <a:p>
            <a:pPr marL="651514" lvl="2">
              <a:lnSpc>
                <a:spcPts val="2520"/>
              </a:lnSpc>
            </a:pPr>
            <a:endParaRPr lang="bg-BG" b="1" i="1" dirty="0" smtClean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marL="1303028" lvl="3" indent="-194314">
              <a:lnSpc>
                <a:spcPts val="2520"/>
              </a:lnSpc>
              <a:buFont typeface="Arial"/>
              <a:buChar char="•"/>
            </a:pP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ПРЕДВАРИТЕЛНА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ОЦЕНКА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НЕЗАВИСИМ ОЦЕНИТЕЛ </a:t>
            </a: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lvl="2">
              <a:lnSpc>
                <a:spcPts val="2520"/>
              </a:lnSpc>
            </a:pP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303028" lvl="3" indent="-194314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НЕДОПУСКАНЕ ВЛОШАВАНЕ ПОЛОЖЕНИЕТО НА КРЕДИТОРИТЕ В СРАВНЕНИЕ С ОБИЧАЙНОТО ПРОИЗВОДСТВО ПО НЕСЪСТОЯТЕЛНОСТ</a:t>
            </a:r>
          </a:p>
          <a:p>
            <a:pPr lvl="2">
              <a:lnSpc>
                <a:spcPts val="2520"/>
              </a:lnSpc>
            </a:pP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303028" lvl="3" indent="-194314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ПРАВО НА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ОБЖАЛВАНЕ</a:t>
            </a:r>
            <a:endParaRPr lang="bg-BG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388628" lvl="1" indent="-194314">
              <a:lnSpc>
                <a:spcPts val="2520"/>
              </a:lnSpc>
              <a:buFont typeface="Arial"/>
              <a:buChar char="•"/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751749" lvl="2">
              <a:lnSpc>
                <a:spcPts val="2520"/>
              </a:lnSpc>
            </a:pPr>
            <a:r>
              <a:rPr lang="bg-BG" sz="2400" b="1" cap="all" spc="153" dirty="0" smtClean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ИНСТРУМЕНТИ</a:t>
            </a: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:</a:t>
            </a:r>
          </a:p>
          <a:p>
            <a:pPr marL="294549" lvl="1">
              <a:lnSpc>
                <a:spcPts val="2520"/>
              </a:lnSpc>
            </a:pPr>
            <a:endParaRPr lang="bg-BG" b="1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503499" lvl="3" indent="-294550">
              <a:lnSpc>
                <a:spcPts val="2520"/>
              </a:lnSpc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ЛИКВИДИРАНЕ 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 РЕЖИМ НА ПЛАТЕЖОСПОСОБНОСТ НА ПОРТФЕЙЛА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(RUN OFF)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- </a:t>
            </a:r>
            <a:r>
              <a:rPr lang="bg-BG" spc="6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Helios Italics"/>
              </a:rPr>
              <a:t>п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рекратяване </a:t>
            </a:r>
            <a:r>
              <a:rPr lang="bg-BG" spc="6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на дейността и 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забрана за поемане на нов бизнес и </a:t>
            </a:r>
            <a:r>
              <a:rPr lang="bg-BG" spc="65" dirty="0" err="1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администриане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на съществуващото портфолио до ликвидиране на активите на предприятието</a:t>
            </a:r>
          </a:p>
          <a:p>
            <a:pPr marL="1503499" lvl="3" indent="-294550">
              <a:lnSpc>
                <a:spcPts val="2520"/>
              </a:lnSpc>
              <a:buFont typeface="Arial"/>
              <a:buChar char="•"/>
            </a:pPr>
            <a:endParaRPr lang="bg-BG" i="1" spc="65" dirty="0">
              <a:solidFill>
                <a:srgbClr val="2B485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1503499" lvl="3" indent="-294550">
              <a:lnSpc>
                <a:spcPts val="2520"/>
              </a:lnSpc>
              <a:buFont typeface="Arial"/>
              <a:buChar char="•"/>
            </a:pP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ПРОДАЖБА НА СТОПАНСКА 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ДЕЙНОСТ - 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прехвърляне</a:t>
            </a:r>
            <a:r>
              <a:rPr lang="en-US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на купувач, притежаващ лиценз</a:t>
            </a:r>
            <a:r>
              <a:rPr lang="en-US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(при търговски условия): </a:t>
            </a:r>
          </a:p>
          <a:p>
            <a:pPr marL="1208949" lvl="3">
              <a:lnSpc>
                <a:spcPts val="2520"/>
              </a:lnSpc>
            </a:pPr>
            <a:r>
              <a:rPr lang="en-US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	- 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на акции или други инструменти на собственост, издадени от предприятието в 	режим на преструктуриране</a:t>
            </a:r>
          </a:p>
          <a:p>
            <a:pPr marL="1208949" lvl="3">
              <a:lnSpc>
                <a:spcPts val="2520"/>
              </a:lnSpc>
            </a:pPr>
            <a:r>
              <a:rPr lang="en-US" spc="6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	</a:t>
            </a:r>
            <a:r>
              <a:rPr lang="en-US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на всички или на някои от активите, правата или задълженията на 	</a:t>
            </a:r>
            <a:r>
              <a:rPr lang="bg-BG" spc="65" dirty="0" err="1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предприятитето</a:t>
            </a:r>
            <a:r>
              <a:rPr lang="bg-BG" spc="6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в режим на преструктуриране</a:t>
            </a: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9864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732631" y="-642941"/>
            <a:ext cx="7967510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1349041" y="353066"/>
            <a:ext cx="8724900" cy="1600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en-US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АСПЕКТИ НА ПРЕСТРУКТУРИРАНЕ</a:t>
            </a:r>
          </a:p>
        </p:txBody>
      </p:sp>
      <p:sp>
        <p:nvSpPr>
          <p:cNvPr id="11" name="AutoShape 7"/>
          <p:cNvSpPr/>
          <p:nvPr/>
        </p:nvSpPr>
        <p:spPr>
          <a:xfrm>
            <a:off x="4191000" y="22479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26126" y="2781300"/>
            <a:ext cx="119634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endParaRPr lang="en-US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046299" lvl="2" indent="-294550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МОСТОВО ПРЕДПРИЯТИЕ –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Helios Italics"/>
              </a:rPr>
              <a:t>представлява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публично контролирано дружество, на което временно се прехвърлят за управление активи, права и задължения на предприятието в режим на преструктуриране; юридическо</a:t>
            </a:r>
            <a:r>
              <a:rPr lang="en-US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лице, изцяло или частично притежавано от едни или повече </a:t>
            </a:r>
            <a:r>
              <a:rPr lang="bg-BG" spc="55" dirty="0" err="1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публичини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органи, включително ОП или схемата за гарантиране на застрахователни вземания, контролирана от </a:t>
            </a:r>
            <a:r>
              <a:rPr lang="en-US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ОП</a:t>
            </a:r>
            <a:endParaRPr lang="en-US" spc="55" dirty="0">
              <a:solidFill>
                <a:srgbClr val="2B485F"/>
              </a:solidFill>
              <a:latin typeface="Helios" panose="020B0604020202020204" charset="0"/>
              <a:ea typeface="League Spartan"/>
              <a:cs typeface="League Spartan"/>
              <a:sym typeface="League Spartan"/>
            </a:endParaRPr>
          </a:p>
          <a:p>
            <a:pPr marL="1666149" lvl="4">
              <a:lnSpc>
                <a:spcPts val="2520"/>
              </a:lnSpc>
              <a:spcBef>
                <a:spcPct val="0"/>
              </a:spcBef>
            </a:pPr>
            <a:r>
              <a:rPr lang="bg-BG" spc="55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League Spartan"/>
                <a:cs typeface="League Spartan"/>
                <a:sym typeface="Helios Italics"/>
              </a:rPr>
              <a:t>-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Helios Italics"/>
              </a:rPr>
              <a:t>ц</a:t>
            </a:r>
            <a:r>
              <a:rPr lang="en-US" spc="55" dirty="0" err="1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ел</a:t>
            </a:r>
            <a:r>
              <a:rPr lang="bg-BG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та</a:t>
            </a:r>
            <a:r>
              <a:rPr lang="en-US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е д</a:t>
            </a:r>
            <a:r>
              <a:rPr lang="bg-BG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а</a:t>
            </a:r>
            <a:r>
              <a:rPr lang="en-US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се осигури непрекъснатост на критичните функции за титулярите на полици на проблемното </a:t>
            </a:r>
            <a:r>
              <a:rPr lang="bg-BG" spc="55" dirty="0" err="1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/застрахователно предприятие</a:t>
            </a:r>
          </a:p>
          <a:p>
            <a:pPr marL="1666149" lvl="4">
              <a:lnSpc>
                <a:spcPts val="2520"/>
              </a:lnSpc>
              <a:spcBef>
                <a:spcPct val="0"/>
              </a:spcBef>
            </a:pP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следва да функционира като икономически жизнеспособно действащо  предприятие</a:t>
            </a:r>
          </a:p>
          <a:p>
            <a:pPr marL="1666149" lvl="4">
              <a:lnSpc>
                <a:spcPts val="2520"/>
              </a:lnSpc>
              <a:spcBef>
                <a:spcPct val="0"/>
              </a:spcBef>
            </a:pP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създава</a:t>
            </a:r>
            <a:r>
              <a:rPr lang="en-US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се за целите на получаване и управление на акции/активи, права или задължения с оглед постигане целите на преструктурирането </a:t>
            </a:r>
            <a:r>
              <a:rPr lang="en-US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и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продажба на предприятието</a:t>
            </a:r>
          </a:p>
          <a:p>
            <a:pPr marL="272960" lvl="1" algn="ctr">
              <a:lnSpc>
                <a:spcPts val="3287"/>
              </a:lnSpc>
            </a:pPr>
            <a:endParaRPr lang="bg-BG" i="1" spc="55" dirty="0" smtClean="0">
              <a:solidFill>
                <a:srgbClr val="2B485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752400" lvl="2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 ОБОСОБЯВАНЕ 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 АКТИВИ И 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ЗАДЪЛЖЕНИЯ – </a:t>
            </a:r>
            <a:r>
              <a:rPr lang="bg-BG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Helios Italics"/>
              </a:rPr>
              <a:t>представлява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юридическо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лице изцяло или частично притежавано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от един или повече публични органи, включително 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ОП </a:t>
            </a:r>
            <a:r>
              <a:rPr lang="en-US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и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контролирано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от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ОП</a:t>
            </a:r>
          </a:p>
          <a:p>
            <a:pPr marL="1666800" lvl="4">
              <a:lnSpc>
                <a:spcPts val="2520"/>
              </a:lnSpc>
            </a:pP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всички</a:t>
            </a:r>
            <a:r>
              <a:rPr lang="en-US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или част от активите, правата или задълженията на </a:t>
            </a:r>
            <a:r>
              <a:rPr lang="bg-BG" spc="55" dirty="0" err="1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предприятитето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в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режим на преструктуриране се прехвърлят на публично контролиран механизъм  за</a:t>
            </a:r>
            <a:r>
              <a:rPr lang="en-US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управление </a:t>
            </a:r>
            <a:r>
              <a:rPr lang="bg-BG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</a:t>
            </a:r>
            <a:r>
              <a:rPr lang="bg-BG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</a:rPr>
              <a:t>едно </a:t>
            </a: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</a:rPr>
              <a:t>или </a:t>
            </a:r>
            <a:r>
              <a:rPr lang="bg-BG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</a:rPr>
              <a:t>повече дружества за управление на активи и задължения</a:t>
            </a:r>
            <a:r>
              <a:rPr lang="bg-BG" spc="55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 </a:t>
            </a:r>
          </a:p>
          <a:p>
            <a:pPr marL="1666800" lvl="4">
              <a:lnSpc>
                <a:spcPts val="2520"/>
              </a:lnSpc>
            </a:pPr>
            <a:r>
              <a:rPr lang="bg-BG" spc="55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целта е да увеличи стойността на активите чрез продажба на портфолио или чрез обичайно производство по несъстоятелност</a:t>
            </a:r>
          </a:p>
          <a:p>
            <a:pPr marL="752400" lvl="2">
              <a:lnSpc>
                <a:spcPts val="2520"/>
              </a:lnSpc>
            </a:pPr>
            <a:endParaRPr lang="bg-BG" i="1" spc="55" dirty="0">
              <a:solidFill>
                <a:srgbClr val="2B485F"/>
              </a:solidFill>
              <a:latin typeface="Helios" panose="020B0604020202020204" charset="0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732631" y="-642941"/>
            <a:ext cx="7967510" cy="10815302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2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1349041" y="353066"/>
            <a:ext cx="8724900" cy="1600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en-US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АСПЕКТИ НА ПРЕСТРУКТУРИРАНЕ</a:t>
            </a:r>
          </a:p>
        </p:txBody>
      </p:sp>
      <p:sp>
        <p:nvSpPr>
          <p:cNvPr id="11" name="AutoShape 7"/>
          <p:cNvSpPr/>
          <p:nvPr/>
        </p:nvSpPr>
        <p:spPr>
          <a:xfrm>
            <a:off x="4191000" y="22479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381000" y="3086100"/>
            <a:ext cx="11353800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0299" lvl="1" indent="-285750">
              <a:lnSpc>
                <a:spcPts val="25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ОБЕЗЦЕНЯВАНЕ </a:t>
            </a:r>
            <a:r>
              <a:rPr lang="bg-BG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ИЛИ ПРЕОБРАЗУВАНЕ -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поемане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на задължения или преобразуване на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задължения в собствен капитал, </a:t>
            </a:r>
            <a:r>
              <a:rPr lang="bg-BG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като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предполага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: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208949" lvl="3">
              <a:lnSpc>
                <a:spcPts val="2520"/>
              </a:lnSpc>
              <a:spcBef>
                <a:spcPct val="0"/>
              </a:spcBef>
            </a:pPr>
            <a:r>
              <a:rPr lang="bg-BG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  да</a:t>
            </a:r>
            <a:r>
              <a:rPr lang="en-US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се </a:t>
            </a:r>
            <a:r>
              <a:rPr lang="bg-BG" spc="60" dirty="0" err="1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рекапитализира</a:t>
            </a:r>
            <a:r>
              <a:rPr lang="bg-BG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дружество, което отговаря на условията за преструктуриране с оглед приложение на инструмента </a:t>
            </a:r>
            <a:r>
              <a:rPr lang="en-US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run off</a:t>
            </a:r>
            <a:endParaRPr lang="bg-BG" spc="60" dirty="0">
              <a:solidFill>
                <a:srgbClr val="2B485F"/>
              </a:solidFill>
              <a:latin typeface="Helios" panose="020B0604020202020204" charset="0"/>
              <a:ea typeface="League Spartan"/>
              <a:cs typeface="League Spartan"/>
              <a:sym typeface="League Spartan"/>
            </a:endParaRPr>
          </a:p>
          <a:p>
            <a:pPr marL="1494699" lvl="3" indent="-285750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да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се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преобразува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собственият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капитал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или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pc="60" dirty="0" err="1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да</a:t>
            </a:r>
            <a:r>
              <a:rPr lang="en-US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се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редуцира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размерът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на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претендираната главница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,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които ще се прехвърлят на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мостово предприятие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,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или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посредством инструмента за обособяване на активи и задължения, или инструмента продажба на предприятие</a:t>
            </a:r>
          </a:p>
          <a:p>
            <a:pPr marL="1494699" lvl="3" indent="-285750">
              <a:lnSpc>
                <a:spcPts val="2520"/>
              </a:lnSpc>
              <a:spcBef>
                <a:spcPct val="0"/>
              </a:spcBef>
              <a:buFontTx/>
              <a:buChar char="-"/>
            </a:pP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застрахователните искове не са освободени от обезценяване или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преобразуване 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(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това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е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крайна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мярка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)</a:t>
            </a:r>
            <a:r>
              <a:rPr lang="bg-BG" spc="60" dirty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- предвижда</a:t>
            </a:r>
            <a:r>
              <a:rPr lang="en-US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bg-BG" spc="60" dirty="0" smtClean="0">
                <a:solidFill>
                  <a:srgbClr val="2B485F"/>
                </a:solidFill>
                <a:latin typeface="Helios" panose="020B0604020202020204" charset="0"/>
                <a:ea typeface="League Spartan"/>
                <a:cs typeface="League Spartan"/>
                <a:sym typeface="League Spartan"/>
              </a:rPr>
              <a:t>се списък с изключения</a:t>
            </a:r>
          </a:p>
          <a:p>
            <a:pPr marL="294549" lvl="1">
              <a:lnSpc>
                <a:spcPts val="2520"/>
              </a:lnSpc>
              <a:spcBef>
                <a:spcPct val="0"/>
              </a:spcBef>
            </a:pPr>
            <a:endParaRPr lang="bg-BG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89099" lvl="1" indent="-294550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algn="just">
              <a:lnSpc>
                <a:spcPts val="3547"/>
              </a:lnSpc>
              <a:spcBef>
                <a:spcPct val="0"/>
              </a:spcBef>
            </a:pPr>
            <a:r>
              <a:rPr lang="en-US" b="1" i="1" dirty="0" smtClean="0"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ОП </a:t>
            </a:r>
            <a:r>
              <a:rPr lang="bg-BG" b="1" i="1" dirty="0"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МОЖЕ ДА ПРИЛАГА РАЗЛИЧНИ КОМБИНАЦИИ ОТ ИНСТРУМЕНТИТЕ ЗА </a:t>
            </a:r>
            <a:r>
              <a:rPr lang="bg-BG" b="1" i="1" dirty="0" smtClean="0"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</a:t>
            </a: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5543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061371" y="0"/>
            <a:ext cx="8226629" cy="10287000"/>
          </a:xfrm>
          <a:custGeom>
            <a:avLst/>
            <a:gdLst/>
            <a:ahLst/>
            <a:cxnLst/>
            <a:rect l="l" t="t" r="r" b="b"/>
            <a:pathLst>
              <a:path w="8226629" h="10287000">
                <a:moveTo>
                  <a:pt x="0" y="0"/>
                </a:moveTo>
                <a:lnTo>
                  <a:pt x="8226629" y="0"/>
                </a:lnTo>
                <a:lnTo>
                  <a:pt x="82266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74833"/>
            </a:stretch>
          </a:blipFill>
        </p:spPr>
      </p:sp>
      <p:sp>
        <p:nvSpPr>
          <p:cNvPr id="11" name="TextBox 3"/>
          <p:cNvSpPr txBox="1"/>
          <p:nvPr/>
        </p:nvSpPr>
        <p:spPr>
          <a:xfrm>
            <a:off x="434657" y="180900"/>
            <a:ext cx="8724900" cy="1600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  <a:spcBef>
                <a:spcPct val="0"/>
              </a:spcBef>
            </a:pPr>
            <a:r>
              <a:rPr lang="bg-BG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СЪТРУДНИЧЕСТВО И КООРДИНАЦИЯ</a:t>
            </a:r>
            <a:endParaRPr lang="en-US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2" name="AutoShape 7"/>
          <p:cNvSpPr/>
          <p:nvPr/>
        </p:nvSpPr>
        <p:spPr>
          <a:xfrm>
            <a:off x="3546885" y="2019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4"/>
          <p:cNvSpPr txBox="1"/>
          <p:nvPr/>
        </p:nvSpPr>
        <p:spPr>
          <a:xfrm>
            <a:off x="300319" y="2552700"/>
            <a:ext cx="9756570" cy="734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1749" lvl="2">
              <a:lnSpc>
                <a:spcPts val="2520"/>
              </a:lnSpc>
            </a:pPr>
            <a:r>
              <a:rPr lang="bg-BG" sz="2700" b="1" dirty="0" smtClean="0">
                <a:solidFill>
                  <a:srgbClr val="365679">
                    <a:alpha val="77647"/>
                  </a:srgbClr>
                </a:solidFill>
                <a:latin typeface="Helios Bold Italics"/>
                <a:ea typeface="Helios Bold Italics"/>
                <a:cs typeface="Helios Bold Italics"/>
                <a:sym typeface="Helios Italics"/>
              </a:rPr>
              <a:t>	</a:t>
            </a: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КОМИТЕТ ПО ПРЕСТРУКТУРИРАНЕ</a:t>
            </a:r>
          </a:p>
          <a:p>
            <a:endParaRPr lang="bg-BG" sz="2700" b="1" i="1" dirty="0" smtClean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  <a:sym typeface="Helios Italics"/>
            </a:endParaRPr>
          </a:p>
          <a:p>
            <a:pPr marL="545920" lvl="1" indent="-272960">
              <a:lnSpc>
                <a:spcPts val="3287"/>
              </a:lnSpc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СЪЗДАВА СЕ В РАМКИТЕ НА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ЕОЗППО</a:t>
            </a: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545920" lvl="1" indent="-272960">
              <a:lnSpc>
                <a:spcPts val="3287"/>
              </a:lnSpc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СЪСТОИ СЕ ОТ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 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</a:t>
            </a:r>
            <a:r>
              <a:rPr lang="en-US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ДЧ</a:t>
            </a: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545920" lvl="1" indent="-272960">
              <a:lnSpc>
                <a:spcPts val="3287"/>
              </a:lnSpc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ПОДГОТВЯ РЕШЕНИЯ ОТНОСНО ТЕХНИЧЕСКИТЕ СТАНДАРТИ ПО ПРИЛАГАНЕ НА ДИРЕКТИВАТА</a:t>
            </a: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545920" lvl="1" indent="-272960">
              <a:lnSpc>
                <a:spcPts val="3287"/>
              </a:lnSpc>
              <a:buFont typeface="Arial"/>
              <a:buChar char="•"/>
            </a:pPr>
            <a:r>
              <a:rPr lang="ru-RU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РАЗРАБОТВА И КООРДИНИРА ПЛАНОВЕ ЗА ПРЕСТРУКТУРИРАНЕ</a:t>
            </a:r>
          </a:p>
          <a:p>
            <a:pPr marL="272960" lvl="1">
              <a:lnSpc>
                <a:spcPts val="3287"/>
              </a:lnSpc>
            </a:pPr>
            <a:endParaRPr lang="ru-RU" sz="2700" b="1" i="1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751749" lvl="2">
              <a:lnSpc>
                <a:spcPts val="2520"/>
              </a:lnSpc>
            </a:pPr>
            <a:endParaRPr lang="ru-RU" sz="2400" b="1" cap="all" spc="153" dirty="0">
              <a:solidFill>
                <a:srgbClr val="365679"/>
              </a:solidFill>
              <a:latin typeface="Helios" panose="020B0604020202020204" charset="0"/>
              <a:ea typeface="Helios Italics"/>
              <a:cs typeface="Helios Italics"/>
              <a:sym typeface="League Spartan"/>
            </a:endParaRPr>
          </a:p>
          <a:p>
            <a:pPr marL="751749" lvl="2">
              <a:lnSpc>
                <a:spcPts val="2520"/>
              </a:lnSpc>
            </a:pPr>
            <a:r>
              <a:rPr lang="bg-BG" sz="2400" b="1" cap="all" spc="153" dirty="0">
                <a:solidFill>
                  <a:srgbClr val="365679"/>
                </a:solidFill>
                <a:latin typeface="Helios" panose="020B0604020202020204" charset="0"/>
                <a:ea typeface="Helios Italics"/>
                <a:cs typeface="Helios Italics"/>
                <a:sym typeface="Helios Italics"/>
              </a:rPr>
              <a:t>	КОЛЕГИУМИ ЗА ПРЕСТРУКТУРИРАНЕ</a:t>
            </a:r>
          </a:p>
          <a:p>
            <a:pPr marL="0" lvl="1">
              <a:lnSpc>
                <a:spcPts val="3287"/>
              </a:lnSpc>
            </a:pPr>
            <a:endParaRPr lang="bg-BG" sz="2700" b="1" dirty="0" smtClean="0">
              <a:solidFill>
                <a:srgbClr val="365679">
                  <a:alpha val="77647"/>
                </a:srgbClr>
              </a:solidFill>
              <a:latin typeface="Helios Bold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545920" lvl="1" indent="-272960">
              <a:lnSpc>
                <a:spcPts val="3287"/>
              </a:lnSpc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ПРЕДСЕДАТЕЛСТВАТ СЕ ОТ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ОП 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НА НИВО ГРУПА 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(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ДЪРЖАВАТА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, 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КЪДЕТО Е СЕДАЛИЩЕТО И АДРЕСА НА УПРАВЛЕНИЕ НА ЗАСТРАХОВАТЕЛЯ</a:t>
            </a: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)</a:t>
            </a: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545920" lvl="1" indent="-272960">
              <a:lnSpc>
                <a:spcPts val="3287"/>
              </a:lnSpc>
              <a:buFont typeface="Arial"/>
              <a:buChar char="•"/>
            </a:pP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КООРДИНИРА ПОДГОТОВКАТА И МЕРКИТЕ ЗА ПРЕСТРУКТУРИРАНЕ МЕЖДУ НАЦИОНАЛНИТЕ ОРГАНИ</a:t>
            </a:r>
            <a:endParaRPr lang="en-US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League Spartan"/>
            </a:endParaRPr>
          </a:p>
          <a:p>
            <a:pPr marL="545920" lvl="1" indent="-272960">
              <a:lnSpc>
                <a:spcPts val="3287"/>
              </a:lnSpc>
              <a:buFont typeface="Arial"/>
              <a:buChar char="•"/>
            </a:pPr>
            <a:r>
              <a:rPr lang="en-US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ЕОЗППО</a:t>
            </a:r>
            <a:r>
              <a:rPr lang="bg-BG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League Spartan"/>
              </a:rPr>
              <a:t> ИМА СЪЩЕСТВЕНА РОЛЯ ДА ОСИГУРЯВА ЕФЕКТИВНОТО И ПОСЛЕДОВАТЕЛНО ФУНКЦИОНИРАНЕ НА КОЛЕГИУМИТЕ И ПОСТИГАНЕ НА СЪГЛАСИЕ МЕЖДУ ТЯХ</a:t>
            </a:r>
            <a:endParaRPr lang="en-US" sz="2700" b="1" i="1" dirty="0">
              <a:solidFill>
                <a:srgbClr val="365679">
                  <a:alpha val="77647"/>
                </a:srgbClr>
              </a:solidFill>
              <a:latin typeface="Helios Bold Italics"/>
              <a:ea typeface="Helios Bold Italics"/>
              <a:cs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1044</Words>
  <Application>Microsoft Office PowerPoint</Application>
  <PresentationFormat>Custom</PresentationFormat>
  <Paragraphs>137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Helios Bold</vt:lpstr>
      <vt:lpstr>Helios</vt:lpstr>
      <vt:lpstr>Helios Italics</vt:lpstr>
      <vt:lpstr>Wingdings</vt:lpstr>
      <vt:lpstr>Montserrat Classic Bold</vt:lpstr>
      <vt:lpstr>Arial</vt:lpstr>
      <vt:lpstr>Helios Bold Italics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проект на директива за възстановяване и преструктуриране на пре/застрахователни предприятия</dc:title>
  <dc:creator>Krasimira N. Ivanova</dc:creator>
  <cp:lastModifiedBy>Krasimira N. Ivanova</cp:lastModifiedBy>
  <cp:revision>77</cp:revision>
  <cp:lastPrinted>2025-01-10T07:31:17Z</cp:lastPrinted>
  <dcterms:created xsi:type="dcterms:W3CDTF">2006-08-16T00:00:00Z</dcterms:created>
  <dcterms:modified xsi:type="dcterms:W3CDTF">2025-01-10T07:33:23Z</dcterms:modified>
  <dc:identifier>DAGaGy8ZRjI</dc:identifier>
</cp:coreProperties>
</file>