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72" r:id="rId9"/>
    <p:sldId id="268" r:id="rId10"/>
    <p:sldId id="273" r:id="rId11"/>
  </p:sldIdLst>
  <p:sldSz cx="18288000" cy="10287000"/>
  <p:notesSz cx="6797675" cy="9872663"/>
  <p:embeddedFontLst>
    <p:embeddedFont>
      <p:font typeface="Helios Bold Italics" panose="020B0604020202020204" charset="0"/>
      <p:regular r:id="rId13"/>
    </p:embeddedFont>
    <p:embeddedFont>
      <p:font typeface="Helios Bold" panose="020B0604020202020204" charset="0"/>
      <p:regular r:id="rId14"/>
    </p:embeddedFont>
    <p:embeddedFont>
      <p:font typeface="Helios" panose="020B0604020202020204" charset="0"/>
      <p:regular r:id="rId15"/>
    </p:embeddedFont>
    <p:embeddedFont>
      <p:font typeface="Helios Italics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eague Spartan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ena Baleva" initials="MB" lastIdx="2" clrIdx="0">
    <p:extLst>
      <p:ext uri="{19B8F6BF-5375-455C-9EA6-DF929625EA0E}">
        <p15:presenceInfo xmlns:p15="http://schemas.microsoft.com/office/powerpoint/2012/main" userId="Milena Bale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186" autoAdjust="0"/>
  </p:normalViewPr>
  <p:slideViewPr>
    <p:cSldViewPr>
      <p:cViewPr varScale="1">
        <p:scale>
          <a:sx n="71" d="100"/>
          <a:sy n="71" d="100"/>
        </p:scale>
        <p:origin x="1884" y="9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2CC4B-708C-4F34-87E6-5487020C71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A1B35-F8C7-41DD-9318-21ACCC210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0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2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9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0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5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8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8301" y="-571500"/>
            <a:ext cx="18330337" cy="11037497"/>
            <a:chOff x="-11468" y="-38100"/>
            <a:chExt cx="4827743" cy="2835796"/>
          </a:xfrm>
        </p:grpSpPr>
        <p:sp>
          <p:nvSpPr>
            <p:cNvPr id="4" name="Freeform 4"/>
            <p:cNvSpPr/>
            <p:nvPr/>
          </p:nvSpPr>
          <p:spPr>
            <a:xfrm>
              <a:off x="-11468" y="0"/>
              <a:ext cx="4827743" cy="2797696"/>
            </a:xfrm>
            <a:custGeom>
              <a:avLst/>
              <a:gdLst/>
              <a:ahLst/>
              <a:cxnLst/>
              <a:rect l="l" t="t" r="r" b="b"/>
              <a:pathLst>
                <a:path w="4816275" h="2797696">
                  <a:moveTo>
                    <a:pt x="0" y="0"/>
                  </a:moveTo>
                  <a:lnTo>
                    <a:pt x="4816275" y="0"/>
                  </a:lnTo>
                  <a:lnTo>
                    <a:pt x="4816275" y="2797696"/>
                  </a:lnTo>
                  <a:lnTo>
                    <a:pt x="0" y="2797696"/>
                  </a:ln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275" cy="2835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4983" y="483754"/>
            <a:ext cx="18211800" cy="6347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31"/>
              </a:lnSpc>
            </a:pPr>
            <a:endParaRPr lang="bg-BG" sz="446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  <a:sym typeface="Helios"/>
            </a:endParaRPr>
          </a:p>
          <a:p>
            <a:pPr algn="ctr">
              <a:lnSpc>
                <a:spcPts val="5531"/>
              </a:lnSpc>
            </a:pPr>
            <a:r>
              <a:rPr lang="en-US" sz="446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  <a:sym typeface="Helios"/>
              </a:rPr>
              <a:t>ДИРЕКТИВА </a:t>
            </a:r>
            <a:r>
              <a:rPr lang="ru-RU" sz="446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(ЕС) 2025/1 </a:t>
            </a:r>
            <a:endParaRPr lang="ru-RU" sz="446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</a:endParaRPr>
          </a:p>
          <a:p>
            <a:pPr algn="ctr">
              <a:lnSpc>
                <a:spcPts val="5531"/>
              </a:lnSpc>
            </a:pPr>
            <a:r>
              <a:rPr lang="ru-RU" sz="446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НА </a:t>
            </a:r>
            <a:r>
              <a:rPr lang="ru-RU" sz="446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ЕВРОПЕЙСКИЯ ПАРЛАМЕНТ И НА СЪВЕТА </a:t>
            </a:r>
          </a:p>
          <a:p>
            <a:pPr algn="ctr">
              <a:lnSpc>
                <a:spcPts val="5531"/>
              </a:lnSpc>
            </a:pP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от 27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ноември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2024 г.</a:t>
            </a:r>
            <a:r>
              <a:rPr lang="ru-RU" sz="446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 </a:t>
            </a:r>
            <a:endParaRPr lang="ru-RU" sz="446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</a:endParaRPr>
          </a:p>
          <a:p>
            <a:pPr algn="ctr">
              <a:lnSpc>
                <a:spcPts val="5531"/>
              </a:lnSpc>
            </a:pP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за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създаване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на рамка за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възстановяване и преструктуриране на застрахователни и презастрахователни 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предприятия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и за изменение на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директиви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2002/47/ЕО, 2004/25/ЕО, 2007/36/ЕО, 2014/59/ЕС и </a:t>
            </a:r>
            <a:endParaRPr lang="ru-RU" sz="360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</a:endParaRPr>
          </a:p>
          <a:p>
            <a:pPr algn="ctr">
              <a:lnSpc>
                <a:spcPts val="5531"/>
              </a:lnSpc>
            </a:pP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(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ЕС) 2017/1132 и на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регламенти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(ЕС) 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№1094/2010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, (ЕС) 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№648/2012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, </a:t>
            </a:r>
            <a:endParaRPr lang="ru-RU" sz="360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</a:endParaRPr>
          </a:p>
          <a:p>
            <a:pPr algn="ctr">
              <a:lnSpc>
                <a:spcPts val="5531"/>
              </a:lnSpc>
            </a:pP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(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ЕС) 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№806/2014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и (ЕС) 2017/1129</a:t>
            </a:r>
            <a:endParaRPr lang="en-US" sz="3600" spc="107" dirty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  <a:sym typeface="Helio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1770" y="8343900"/>
            <a:ext cx="5236029" cy="1943100"/>
          </a:xfrm>
          <a:custGeom>
            <a:avLst/>
            <a:gdLst/>
            <a:ahLst/>
            <a:cxnLst/>
            <a:rect l="l" t="t" r="r" b="b"/>
            <a:pathLst>
              <a:path w="9777371" h="3457944">
                <a:moveTo>
                  <a:pt x="0" y="0"/>
                </a:moveTo>
                <a:lnTo>
                  <a:pt x="9777371" y="0"/>
                </a:lnTo>
                <a:lnTo>
                  <a:pt x="9777371" y="3457944"/>
                </a:lnTo>
                <a:lnTo>
                  <a:pt x="0" y="34579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7" b="-903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772400" y="7341341"/>
            <a:ext cx="9590192" cy="2628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85"/>
              </a:lnSpc>
            </a:pPr>
            <a:endParaRPr lang="bg-BG" sz="4400" b="1" i="1" spc="172" dirty="0" smtClean="0">
              <a:solidFill>
                <a:srgbClr val="365679"/>
              </a:solidFill>
              <a:latin typeface="Helios Bold Italics"/>
              <a:ea typeface="Helios Bold Italics"/>
              <a:cs typeface="Helios Bold Italics"/>
              <a:sym typeface="Helios Bold Italics"/>
            </a:endParaRPr>
          </a:p>
          <a:p>
            <a:pPr algn="ctr">
              <a:lnSpc>
                <a:spcPts val="4085"/>
              </a:lnSpc>
            </a:pPr>
            <a:r>
              <a:rPr lang="bg-BG" sz="4400" b="1" i="1" spc="172" dirty="0" smtClean="0">
                <a:solidFill>
                  <a:srgbClr val="365679"/>
                </a:solidFill>
                <a:latin typeface="Helios Bold Italics"/>
                <a:ea typeface="Helios Bold Italics"/>
                <a:cs typeface="Helios Bold Italics"/>
                <a:sym typeface="Helios Bold Italics"/>
              </a:rPr>
              <a:t>ПЛАНОВЕ </a:t>
            </a:r>
          </a:p>
          <a:p>
            <a:pPr algn="ctr">
              <a:lnSpc>
                <a:spcPts val="4085"/>
              </a:lnSpc>
            </a:pPr>
            <a:r>
              <a:rPr lang="bg-BG" sz="4400" b="1" i="1" spc="172" dirty="0" smtClean="0">
                <a:solidFill>
                  <a:srgbClr val="365679"/>
                </a:solidFill>
                <a:latin typeface="Helios Bold Italics"/>
                <a:ea typeface="Helios Bold Italics"/>
                <a:cs typeface="Helios Bold Italics"/>
                <a:sym typeface="Helios Bold Italics"/>
              </a:rPr>
              <a:t>ЗА </a:t>
            </a:r>
          </a:p>
          <a:p>
            <a:pPr algn="ctr">
              <a:lnSpc>
                <a:spcPts val="4085"/>
              </a:lnSpc>
            </a:pPr>
            <a:r>
              <a:rPr lang="bg-BG" sz="4400" b="1" i="1" spc="172" dirty="0" smtClean="0">
                <a:solidFill>
                  <a:srgbClr val="365679"/>
                </a:solidFill>
                <a:latin typeface="Helios Bold Italics"/>
                <a:ea typeface="Helios Bold Italics"/>
                <a:cs typeface="Helios Bold Italics"/>
                <a:sym typeface="Helios Bold Italics"/>
              </a:rPr>
              <a:t>ПРЕВАНТИВНО ВЪЗСТАНОВЯВАНЕ</a:t>
            </a:r>
            <a:endParaRPr lang="en-US" sz="2918" b="1" i="1" spc="172" dirty="0">
              <a:solidFill>
                <a:srgbClr val="365679"/>
              </a:solidFill>
              <a:latin typeface="Helios Bold Italics"/>
              <a:ea typeface="Helios Bold Italics"/>
              <a:cs typeface="Helios Bold Italics"/>
              <a:sym typeface="Helios Bold Itali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483754"/>
            <a:ext cx="2813309" cy="5120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6396" y="543308"/>
            <a:ext cx="2816596" cy="512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/>
          <p:nvPr/>
        </p:nvSpPr>
        <p:spPr>
          <a:xfrm>
            <a:off x="241661" y="330482"/>
            <a:ext cx="18046339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02"/>
              </a:lnSpc>
              <a:spcBef>
                <a:spcPct val="0"/>
              </a:spcBef>
            </a:pPr>
            <a:r>
              <a:rPr lang="ru-RU" sz="4700" cap="small" spc="153" dirty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СРАВНЕНИЕ С ДРУГИ ПЛАНОВЕ И ОТЧЕТИ </a:t>
            </a:r>
          </a:p>
        </p:txBody>
      </p:sp>
      <p:sp>
        <p:nvSpPr>
          <p:cNvPr id="12" name="AutoShape 7"/>
          <p:cNvSpPr/>
          <p:nvPr/>
        </p:nvSpPr>
        <p:spPr>
          <a:xfrm>
            <a:off x="7848600" y="12573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Rounded Rectangle 8"/>
          <p:cNvSpPr/>
          <p:nvPr/>
        </p:nvSpPr>
        <p:spPr>
          <a:xfrm>
            <a:off x="241661" y="1782172"/>
            <a:ext cx="5505995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ПЛАН </a:t>
            </a:r>
            <a:r>
              <a:rPr lang="ru-RU" b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ЗА ВЪЗСТАНОВЯВАНЕ</a:t>
            </a:r>
          </a:p>
          <a:p>
            <a:pPr algn="ctr"/>
            <a:r>
              <a:rPr lang="ru-RU" b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ПО ДИРЕКТИВА </a:t>
            </a:r>
            <a:r>
              <a:rPr lang="ru-RU" b="1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2009/138/ЕО</a:t>
            </a:r>
            <a:endParaRPr lang="ru-RU" b="1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1661" y="3314700"/>
            <a:ext cx="5505996" cy="68580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необходим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 случай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нарушаване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изискванията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капиталова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адекватност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предвижда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мерките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които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застрахователят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трябва да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предприеме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за да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достигне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в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рамките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6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месеца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от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установяване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несъответствие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с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изискванията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капиталова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адекватност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възстановяване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нивата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приемливите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собствени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средства,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покриващи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изискванията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капиталова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адекватност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намаляване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рисковия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профил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за да се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гарантира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съответствие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с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изискванията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капиталова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адекватност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72200" y="1782172"/>
            <a:ext cx="45720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ПЛАН </a:t>
            </a:r>
            <a:r>
              <a:rPr lang="ru-RU" b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ЗА ПРЕВАНТИВНО ВЪЗСТАНОВЯВАНЕ ПО ДИРЕКТИВА (ЕС) 2025/1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1201400" y="1782172"/>
            <a:ext cx="685799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ПЛАН </a:t>
            </a:r>
            <a:r>
              <a:rPr lang="ru-RU" b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ЗА УПРАВЛЕНИЕ НА </a:t>
            </a:r>
          </a:p>
          <a:p>
            <a:pPr algn="ctr"/>
            <a:r>
              <a:rPr lang="ru-RU" b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ЛИКВИДНИЯ РИСК (LRMPS)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04857" y="3425077"/>
            <a:ext cx="4539343" cy="52310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Разглежда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Показателите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свързани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с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ликвидността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marL="0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Предвидените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мерки в плана за оценка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собствения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риск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платежоспособност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план за действие при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извънредни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ситуации или план за управление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ликвидния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риск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могат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да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бъдат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взети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предвид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и в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превантивния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план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201400" y="3392858"/>
            <a:ext cx="6934200" cy="594164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анализ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ликвидността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в краткосрочен план,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като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предвижда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входящите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изходящите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парични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потоци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във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връзка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с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активите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пасивите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предприятието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;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надзорният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орган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може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да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изиска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информация и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по-дълъг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период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Цели да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гарантира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че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предприятието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поддържа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адекватна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ликвидност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за да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уреди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финансовите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си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задължения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към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всички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контрагенти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когато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станат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изискуеми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дори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при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стресови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условия</a:t>
            </a: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източник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на информация при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изготвяне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пПВ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помагайки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при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идентифицирането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уязвимостите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използваните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индикатори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взетите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мерки</a:t>
            </a:r>
          </a:p>
        </p:txBody>
      </p:sp>
    </p:spTree>
    <p:extLst>
      <p:ext uri="{BB962C8B-B14F-4D97-AF65-F5344CB8AC3E}">
        <p14:creationId xmlns:p14="http://schemas.microsoft.com/office/powerpoint/2010/main" val="328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5112380" y="-148194"/>
            <a:ext cx="12727251" cy="12193285"/>
            <a:chOff x="0" y="0"/>
            <a:chExt cx="524208" cy="502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4208" cy="502215"/>
            </a:xfrm>
            <a:custGeom>
              <a:avLst/>
              <a:gdLst/>
              <a:ahLst/>
              <a:cxnLst/>
              <a:rect l="l" t="t" r="r" b="b"/>
              <a:pathLst>
                <a:path w="524208" h="502215">
                  <a:moveTo>
                    <a:pt x="203200" y="0"/>
                  </a:moveTo>
                  <a:lnTo>
                    <a:pt x="524208" y="0"/>
                  </a:lnTo>
                  <a:lnTo>
                    <a:pt x="321008" y="502215"/>
                  </a:lnTo>
                  <a:lnTo>
                    <a:pt x="0" y="50221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66675"/>
              <a:ext cx="321008" cy="568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" y="0"/>
            <a:ext cx="7614871" cy="10287000"/>
            <a:chOff x="0" y="0"/>
            <a:chExt cx="872356" cy="11784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2356" cy="1178474"/>
            </a:xfrm>
            <a:custGeom>
              <a:avLst/>
              <a:gdLst/>
              <a:ahLst/>
              <a:cxnLst/>
              <a:rect l="l" t="t" r="r" b="b"/>
              <a:pathLst>
                <a:path w="872356" h="1178474">
                  <a:moveTo>
                    <a:pt x="23384" y="0"/>
                  </a:moveTo>
                  <a:lnTo>
                    <a:pt x="848973" y="0"/>
                  </a:lnTo>
                  <a:cubicBezTo>
                    <a:pt x="855174" y="0"/>
                    <a:pt x="861122" y="2464"/>
                    <a:pt x="865508" y="6849"/>
                  </a:cubicBezTo>
                  <a:cubicBezTo>
                    <a:pt x="869893" y="11234"/>
                    <a:pt x="872356" y="17182"/>
                    <a:pt x="872356" y="23384"/>
                  </a:cubicBezTo>
                  <a:lnTo>
                    <a:pt x="872356" y="1155091"/>
                  </a:lnTo>
                  <a:cubicBezTo>
                    <a:pt x="872356" y="1161292"/>
                    <a:pt x="869893" y="1167240"/>
                    <a:pt x="865508" y="1171626"/>
                  </a:cubicBezTo>
                  <a:cubicBezTo>
                    <a:pt x="861122" y="1176011"/>
                    <a:pt x="855174" y="1178474"/>
                    <a:pt x="848973" y="1178474"/>
                  </a:cubicBezTo>
                  <a:lnTo>
                    <a:pt x="23384" y="1178474"/>
                  </a:lnTo>
                  <a:cubicBezTo>
                    <a:pt x="17182" y="1178474"/>
                    <a:pt x="11234" y="1176011"/>
                    <a:pt x="6849" y="1171626"/>
                  </a:cubicBezTo>
                  <a:cubicBezTo>
                    <a:pt x="2464" y="1167240"/>
                    <a:pt x="0" y="1161292"/>
                    <a:pt x="0" y="1155091"/>
                  </a:cubicBezTo>
                  <a:lnTo>
                    <a:pt x="0" y="23384"/>
                  </a:lnTo>
                  <a:cubicBezTo>
                    <a:pt x="0" y="17182"/>
                    <a:pt x="2464" y="11234"/>
                    <a:pt x="6849" y="6849"/>
                  </a:cubicBezTo>
                  <a:cubicBezTo>
                    <a:pt x="11234" y="2464"/>
                    <a:pt x="17182" y="0"/>
                    <a:pt x="23384" y="0"/>
                  </a:cubicBezTo>
                  <a:close/>
                </a:path>
              </a:pathLst>
            </a:custGeom>
            <a:blipFill>
              <a:blip r:embed="rId3"/>
              <a:stretch>
                <a:fillRect l="-51572" r="-51572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9906000" y="876300"/>
            <a:ext cx="6093887" cy="97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26"/>
              </a:lnSpc>
            </a:pPr>
            <a:r>
              <a:rPr lang="en-US" sz="4700" b="1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 Italics"/>
                <a:cs typeface="Helios Italics"/>
                <a:sym typeface="Helios Italics"/>
              </a:rPr>
              <a:t>съдържание</a:t>
            </a:r>
            <a:endParaRPr lang="en-US" sz="4700" spc="153" dirty="0">
              <a:solidFill>
                <a:srgbClr val="365679"/>
              </a:solidFill>
              <a:latin typeface="Helios Bold" panose="020B0604020202020204" charset="0"/>
              <a:ea typeface="Helios Italics"/>
              <a:cs typeface="Helios Italics"/>
              <a:sym typeface="Helios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09039" y="2653864"/>
            <a:ext cx="8307361" cy="493603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913487" lvl="1" indent="-571500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3600" b="1" cap="small" dirty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Въведение</a:t>
            </a:r>
          </a:p>
          <a:p>
            <a:pPr marL="913487" lvl="1" indent="-571500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3600" b="1" cap="small" dirty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Съдържание на </a:t>
            </a: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план </a:t>
            </a:r>
            <a:r>
              <a:rPr lang="bg-BG" sz="3600" b="1" cap="small" dirty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за превантивно възстановяване</a:t>
            </a:r>
          </a:p>
          <a:p>
            <a:pPr marL="913487" lvl="1" indent="-571500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3600" b="1" cap="small" dirty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Критерии за определяне на дружествата, които </a:t>
            </a: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ще изготвят </a:t>
            </a:r>
            <a:r>
              <a:rPr lang="bg-BG" sz="3600" b="1" cap="small" dirty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планове за превантивно възстановяване</a:t>
            </a:r>
          </a:p>
          <a:p>
            <a:pPr marL="913487" lvl="1" indent="-571500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Сравнение с </a:t>
            </a:r>
            <a:r>
              <a:rPr lang="bg-BG" sz="3600" b="1" cap="small" dirty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други </a:t>
            </a: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планове</a:t>
            </a:r>
            <a:endParaRPr lang="bg-BG" sz="3600" b="1" cap="small" dirty="0">
              <a:solidFill>
                <a:srgbClr val="000000"/>
              </a:solidFill>
              <a:latin typeface="Helios" panose="020B0604020202020204" charset="0"/>
              <a:ea typeface="Helios Bold"/>
              <a:cs typeface="Helios Bold"/>
              <a:sym typeface="Helio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58400" y="0"/>
            <a:ext cx="12604672" cy="12193285"/>
            <a:chOff x="0" y="0"/>
            <a:chExt cx="606795" cy="502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6795" cy="502215"/>
            </a:xfrm>
            <a:custGeom>
              <a:avLst/>
              <a:gdLst/>
              <a:ahLst/>
              <a:cxnLst/>
              <a:rect l="l" t="t" r="r" b="b"/>
              <a:pathLst>
                <a:path w="606795" h="502215">
                  <a:moveTo>
                    <a:pt x="203200" y="0"/>
                  </a:moveTo>
                  <a:lnTo>
                    <a:pt x="606795" y="0"/>
                  </a:lnTo>
                  <a:lnTo>
                    <a:pt x="403595" y="502215"/>
                  </a:lnTo>
                  <a:lnTo>
                    <a:pt x="0" y="50221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66675"/>
              <a:ext cx="403595" cy="568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4059106" y="14859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10439400" y="0"/>
            <a:ext cx="7848599" cy="10287000"/>
            <a:chOff x="0" y="0"/>
            <a:chExt cx="1026182" cy="110448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26182" cy="1104485"/>
            </a:xfrm>
            <a:custGeom>
              <a:avLst/>
              <a:gdLst/>
              <a:ahLst/>
              <a:cxnLst/>
              <a:rect l="l" t="t" r="r" b="b"/>
              <a:pathLst>
                <a:path w="1026182" h="1104485">
                  <a:moveTo>
                    <a:pt x="18630" y="0"/>
                  </a:moveTo>
                  <a:lnTo>
                    <a:pt x="1007552" y="0"/>
                  </a:lnTo>
                  <a:cubicBezTo>
                    <a:pt x="1017841" y="0"/>
                    <a:pt x="1026182" y="8341"/>
                    <a:pt x="1026182" y="18630"/>
                  </a:cubicBezTo>
                  <a:lnTo>
                    <a:pt x="1026182" y="1085854"/>
                  </a:lnTo>
                  <a:cubicBezTo>
                    <a:pt x="1026182" y="1096144"/>
                    <a:pt x="1017841" y="1104485"/>
                    <a:pt x="1007552" y="1104485"/>
                  </a:cubicBezTo>
                  <a:lnTo>
                    <a:pt x="18630" y="1104485"/>
                  </a:lnTo>
                  <a:cubicBezTo>
                    <a:pt x="13689" y="1104485"/>
                    <a:pt x="8951" y="1102522"/>
                    <a:pt x="5457" y="1099028"/>
                  </a:cubicBezTo>
                  <a:cubicBezTo>
                    <a:pt x="1963" y="1095534"/>
                    <a:pt x="0" y="1090796"/>
                    <a:pt x="0" y="1085854"/>
                  </a:cubicBezTo>
                  <a:lnTo>
                    <a:pt x="0" y="18630"/>
                  </a:lnTo>
                  <a:cubicBezTo>
                    <a:pt x="0" y="13689"/>
                    <a:pt x="1963" y="8951"/>
                    <a:pt x="5457" y="5457"/>
                  </a:cubicBezTo>
                  <a:cubicBezTo>
                    <a:pt x="8951" y="1963"/>
                    <a:pt x="13689" y="0"/>
                    <a:pt x="186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3" name="TextBox 13"/>
          <p:cNvSpPr txBox="1"/>
          <p:nvPr/>
        </p:nvSpPr>
        <p:spPr>
          <a:xfrm>
            <a:off x="1295400" y="389966"/>
            <a:ext cx="7577642" cy="72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bg-BG" sz="4700" cap="small" spc="153" dirty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"/>
              </a:rPr>
              <a:t>ВЪВЕДЕНИЕ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803179" y="0"/>
            <a:ext cx="7507233" cy="10287000"/>
          </a:xfrm>
          <a:custGeom>
            <a:avLst/>
            <a:gdLst/>
            <a:ahLst/>
            <a:cxnLst/>
            <a:rect l="l" t="t" r="r" b="b"/>
            <a:pathLst>
              <a:path w="9557702" h="10287000">
                <a:moveTo>
                  <a:pt x="0" y="0"/>
                </a:moveTo>
                <a:lnTo>
                  <a:pt x="9557702" y="0"/>
                </a:lnTo>
                <a:lnTo>
                  <a:pt x="95577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9821" t="-8788" b="-8788"/>
            </a:stretch>
          </a:blipFill>
        </p:spPr>
      </p:sp>
      <p:sp>
        <p:nvSpPr>
          <p:cNvPr id="15" name="TextBox 14"/>
          <p:cNvSpPr txBox="1"/>
          <p:nvPr/>
        </p:nvSpPr>
        <p:spPr>
          <a:xfrm>
            <a:off x="430655" y="2476500"/>
            <a:ext cx="8763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Планът</a:t>
            </a:r>
            <a:r>
              <a:rPr lang="bg-BG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превантивно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възстановяване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en-US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(</a:t>
            </a:r>
            <a:r>
              <a:rPr lang="bg-BG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ППВ</a:t>
            </a:r>
            <a:r>
              <a:rPr lang="en-US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)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заема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фундаментално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място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в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Директивата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0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Предотвратяването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кризи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по-ефективно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изисква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по-малко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финансови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ресурси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от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управлението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им</a:t>
            </a:r>
          </a:p>
          <a:p>
            <a:pPr marL="0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ппв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разглеждат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възможните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сценарии,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които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биха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подкопали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стабилността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дадено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предприятие,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както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мерките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преодоляване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които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то трябва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предприеме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Ппв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е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добра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практика при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управление на риска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във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всяко предприятие,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като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пропорционалността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ключов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елемент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0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Ппв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е Част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системата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 управление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смисъла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чл.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41 от Директива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2009/138/ЕО</a:t>
            </a:r>
          </a:p>
          <a:p>
            <a:pPr marL="0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ппв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не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предвижда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достъп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получаване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извънредна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публична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финансова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подкрепа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53800" y="0"/>
            <a:ext cx="7701660" cy="10287000"/>
            <a:chOff x="0" y="0"/>
            <a:chExt cx="1026182" cy="11044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6182" cy="1104485"/>
            </a:xfrm>
            <a:custGeom>
              <a:avLst/>
              <a:gdLst/>
              <a:ahLst/>
              <a:cxnLst/>
              <a:rect l="l" t="t" r="r" b="b"/>
              <a:pathLst>
                <a:path w="1026182" h="1104485">
                  <a:moveTo>
                    <a:pt x="18630" y="0"/>
                  </a:moveTo>
                  <a:lnTo>
                    <a:pt x="1007552" y="0"/>
                  </a:lnTo>
                  <a:cubicBezTo>
                    <a:pt x="1017841" y="0"/>
                    <a:pt x="1026182" y="8341"/>
                    <a:pt x="1026182" y="18630"/>
                  </a:cubicBezTo>
                  <a:lnTo>
                    <a:pt x="1026182" y="1085854"/>
                  </a:lnTo>
                  <a:cubicBezTo>
                    <a:pt x="1026182" y="1096144"/>
                    <a:pt x="1017841" y="1104485"/>
                    <a:pt x="1007552" y="1104485"/>
                  </a:cubicBezTo>
                  <a:lnTo>
                    <a:pt x="18630" y="1104485"/>
                  </a:lnTo>
                  <a:cubicBezTo>
                    <a:pt x="13689" y="1104485"/>
                    <a:pt x="8951" y="1102522"/>
                    <a:pt x="5457" y="1099028"/>
                  </a:cubicBezTo>
                  <a:cubicBezTo>
                    <a:pt x="1963" y="1095534"/>
                    <a:pt x="0" y="1090796"/>
                    <a:pt x="0" y="1085854"/>
                  </a:cubicBezTo>
                  <a:lnTo>
                    <a:pt x="0" y="18630"/>
                  </a:lnTo>
                  <a:cubicBezTo>
                    <a:pt x="0" y="13689"/>
                    <a:pt x="1963" y="8951"/>
                    <a:pt x="5457" y="5457"/>
                  </a:cubicBezTo>
                  <a:cubicBezTo>
                    <a:pt x="8951" y="1963"/>
                    <a:pt x="13689" y="0"/>
                    <a:pt x="186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228600" y="284722"/>
            <a:ext cx="10210799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"/>
              </a:rPr>
              <a:t>СЪДЪРЖАНИЕ </a:t>
            </a:r>
          </a:p>
          <a:p>
            <a:pPr algn="ctr"/>
            <a:r>
              <a:rPr lang="ru-RU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"/>
              </a:rPr>
              <a:t>НА ППВ</a:t>
            </a:r>
            <a:endParaRPr lang="ru-RU" sz="4700" cap="small" spc="153" dirty="0">
              <a:solidFill>
                <a:srgbClr val="365679"/>
              </a:solidFill>
              <a:latin typeface="Helios Bold" panose="020B0604020202020204" charset="0"/>
              <a:ea typeface="Helios"/>
              <a:cs typeface="Helios"/>
              <a:sym typeface="Helio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353800" y="0"/>
            <a:ext cx="7701660" cy="10858500"/>
          </a:xfrm>
          <a:custGeom>
            <a:avLst/>
            <a:gdLst/>
            <a:ahLst/>
            <a:cxnLst/>
            <a:rect l="l" t="t" r="r" b="b"/>
            <a:pathLst>
              <a:path w="9557702" h="10287000">
                <a:moveTo>
                  <a:pt x="0" y="0"/>
                </a:moveTo>
                <a:lnTo>
                  <a:pt x="9557702" y="0"/>
                </a:lnTo>
                <a:lnTo>
                  <a:pt x="95577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821" t="-8788" b="-8788"/>
            </a:stretch>
          </a:blipFill>
        </p:spPr>
      </p:sp>
      <p:sp>
        <p:nvSpPr>
          <p:cNvPr id="12" name="Rectangle 11"/>
          <p:cNvSpPr/>
          <p:nvPr/>
        </p:nvSpPr>
        <p:spPr>
          <a:xfrm>
            <a:off x="457201" y="2324100"/>
            <a:ext cx="10287000" cy="7145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Обобщение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основните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елементи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ппв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Описание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предприятието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en-US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(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или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групата</a:t>
            </a:r>
            <a:r>
              <a:rPr lang="en-US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)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Набор от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индикатори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-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качествени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количествени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показатели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определяне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случаите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в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които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следва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да се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обмислят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предприемат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възстановителни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мерки - капитал,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ликвидност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качество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активите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рентабилност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пазарни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условия,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макроикономически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условия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оперативни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събития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Описание на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начина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изготвяне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ппв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- как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 от кого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се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актуализира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 как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прилага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Набор от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възстановителни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мерки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спрямо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набор от сценарии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сериозни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макроикономически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финансови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сътресения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Комуникационна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стратегия</a:t>
            </a: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 случай, че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през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последните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sz="2000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10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г.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предприятието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е нарушило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капиталовото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изискване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платежоспособност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предвидено в Директива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2009/138/ЕО, то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представя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план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възстановяване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като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част от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ппв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 </a:t>
            </a:r>
            <a:endParaRPr lang="bg-BG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267200" y="18669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3617" y="239715"/>
            <a:ext cx="12115800" cy="767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02"/>
              </a:lnSpc>
              <a:spcBef>
                <a:spcPct val="0"/>
              </a:spcBef>
            </a:pPr>
            <a:r>
              <a:rPr lang="bg-BG" sz="4700" cap="small" spc="153" dirty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ИЗИСКВАНИЯ </a:t>
            </a:r>
            <a:r>
              <a:rPr lang="bg-BG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КЪМ ППВ</a:t>
            </a:r>
            <a:endParaRPr lang="bg-BG" sz="4700" cap="small" spc="153" dirty="0">
              <a:solidFill>
                <a:srgbClr val="365679"/>
              </a:solidFill>
              <a:latin typeface="Helios Bold" panose="020B0604020202020204" charset="0"/>
              <a:ea typeface="Helios"/>
              <a:cs typeface="Helios"/>
              <a:sym typeface="Helios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2496800" y="-642941"/>
            <a:ext cx="5791200" cy="10815302"/>
            <a:chOff x="0" y="0"/>
            <a:chExt cx="490720" cy="6661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0720" cy="666116"/>
            </a:xfrm>
            <a:custGeom>
              <a:avLst/>
              <a:gdLst/>
              <a:ahLst/>
              <a:cxnLst/>
              <a:rect l="l" t="t" r="r" b="b"/>
              <a:pathLst>
                <a:path w="490720" h="666116">
                  <a:moveTo>
                    <a:pt x="287520" y="0"/>
                  </a:moveTo>
                  <a:lnTo>
                    <a:pt x="0" y="0"/>
                  </a:lnTo>
                  <a:lnTo>
                    <a:pt x="203200" y="666116"/>
                  </a:lnTo>
                  <a:lnTo>
                    <a:pt x="490720" y="666116"/>
                  </a:lnTo>
                  <a:lnTo>
                    <a:pt x="287520" y="0"/>
                  </a:lnTo>
                  <a:close/>
                </a:path>
              </a:pathLst>
            </a:custGeom>
            <a:blipFill>
              <a:blip r:embed="rId2"/>
              <a:stretch>
                <a:fillRect l="-51870" r="-51870"/>
              </a:stretch>
            </a:blipFill>
          </p:spPr>
        </p:sp>
      </p:grpSp>
      <p:sp>
        <p:nvSpPr>
          <p:cNvPr id="10" name="AutoShape 7"/>
          <p:cNvSpPr/>
          <p:nvPr/>
        </p:nvSpPr>
        <p:spPr>
          <a:xfrm>
            <a:off x="4953000" y="11049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0"/>
          <p:cNvSpPr txBox="1"/>
          <p:nvPr/>
        </p:nvSpPr>
        <p:spPr>
          <a:xfrm>
            <a:off x="533400" y="1733006"/>
            <a:ext cx="12344400" cy="8107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Включва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набор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от сценарии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сериозни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макроикономически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финансови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сътресения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относими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към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:</a:t>
            </a: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специфичните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условия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съответното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пре/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застрахователно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предприятие,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събития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засягащи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цялата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система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събития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предизвикващи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сътресение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равнище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самите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предприятия в 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цялата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 система и с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вероятност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съществено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да се отразят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върху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профила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техните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активи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задължения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комбинации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такива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неблагоприятни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събития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Включва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рамка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от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показатели:</a:t>
            </a: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качествени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количествени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които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определят момента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в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който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следва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да се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обмислят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и/или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предприемат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коригиращи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действия</a:t>
            </a: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свързани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 капитал,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ликвидност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качество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активите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рентабилност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пазарни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условия,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макроикономически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условия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оперативни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събития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и др.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мониторинг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показателите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Актуализира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най-малко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всеки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sz="2000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2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г.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във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всеки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случай на: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промяна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в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правната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организационната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структура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предприятието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, в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стопанската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му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дейност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във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финансовото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му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състояние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която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би могла да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окаже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съществено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въздействие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върху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плана или да наложи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съществена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промяна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в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него</a:t>
            </a: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промяна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във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финансовото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състояние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предприятието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която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би могла да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окаже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съществено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въздействие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върху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ефективността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плана или по друг начин да наложи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преразглеждането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му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когато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стане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предвидима</a:t>
            </a:r>
          </a:p>
          <a:p>
            <a:pPr marL="0" lvl="1">
              <a:lnSpc>
                <a:spcPts val="2520"/>
              </a:lnSpc>
            </a:pPr>
            <a:endParaRPr lang="bg-BG" b="1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1963399" y="-642941"/>
            <a:ext cx="6736741" cy="10815302"/>
            <a:chOff x="0" y="0"/>
            <a:chExt cx="490720" cy="6661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0720" cy="666116"/>
            </a:xfrm>
            <a:custGeom>
              <a:avLst/>
              <a:gdLst/>
              <a:ahLst/>
              <a:cxnLst/>
              <a:rect l="l" t="t" r="r" b="b"/>
              <a:pathLst>
                <a:path w="490720" h="666116">
                  <a:moveTo>
                    <a:pt x="287520" y="0"/>
                  </a:moveTo>
                  <a:lnTo>
                    <a:pt x="0" y="0"/>
                  </a:lnTo>
                  <a:lnTo>
                    <a:pt x="203200" y="666116"/>
                  </a:lnTo>
                  <a:lnTo>
                    <a:pt x="490720" y="666116"/>
                  </a:lnTo>
                  <a:lnTo>
                    <a:pt x="287520" y="0"/>
                  </a:lnTo>
                  <a:close/>
                </a:path>
              </a:pathLst>
            </a:custGeom>
            <a:blipFill>
              <a:blip r:embed="rId3"/>
              <a:stretch>
                <a:fillRect l="-51870" r="-51870"/>
              </a:stretch>
            </a:blipFill>
          </p:spPr>
        </p:sp>
      </p:grpSp>
      <p:sp>
        <p:nvSpPr>
          <p:cNvPr id="10" name="TextBox 3"/>
          <p:cNvSpPr txBox="1"/>
          <p:nvPr/>
        </p:nvSpPr>
        <p:spPr>
          <a:xfrm>
            <a:off x="145230" y="353066"/>
            <a:ext cx="12351570" cy="2169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700" cap="small" spc="153" dirty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ОПРЕДЕЛЯНЕ НА </a:t>
            </a:r>
            <a:r>
              <a:rPr lang="ru-RU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 ПРЕ/ЗАСТРАХОВАТЕЛИ</a:t>
            </a:r>
            <a:r>
              <a:rPr lang="ru-RU" sz="4700" cap="small" spc="153" dirty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, ЗАДЪЛЖЕНИ ДА ИЗГОТВЯТ </a:t>
            </a:r>
            <a:r>
              <a:rPr lang="ru-RU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ППВ</a:t>
            </a:r>
            <a:endParaRPr lang="ru-RU" sz="4700" cap="small" spc="153" dirty="0">
              <a:solidFill>
                <a:srgbClr val="365679"/>
              </a:solidFill>
              <a:latin typeface="Helios Bold" panose="020B0604020202020204" charset="0"/>
              <a:ea typeface="Helios"/>
              <a:cs typeface="Helios"/>
              <a:sym typeface="Helios Bold"/>
            </a:endParaRPr>
          </a:p>
        </p:txBody>
      </p:sp>
      <p:sp>
        <p:nvSpPr>
          <p:cNvPr id="11" name="AutoShape 7"/>
          <p:cNvSpPr/>
          <p:nvPr/>
        </p:nvSpPr>
        <p:spPr>
          <a:xfrm>
            <a:off x="5181600" y="26289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2"/>
          <p:cNvSpPr txBox="1"/>
          <p:nvPr/>
        </p:nvSpPr>
        <p:spPr>
          <a:xfrm>
            <a:off x="533400" y="3518898"/>
            <a:ext cx="117729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726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най-малко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60% от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живото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(пре)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застрахователния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пазар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Държавата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членка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най-малко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60% от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пазара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общо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(пре)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застраховане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93726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93726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критерии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за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оценка: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размер, бизнес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модел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, рисков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профил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взаимосвързаност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заменяемост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значението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им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за 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икономиката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трансгранични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дейности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93726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93726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пазарният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дял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животозастраховането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се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базира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брутния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размер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техническите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резерви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, 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пазарният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дял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общото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застраховане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-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брутните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записани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премии</a:t>
            </a:r>
          </a:p>
          <a:p>
            <a:pPr marL="93726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93726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малко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не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усложнено</a:t>
            </a:r>
            <a:r>
              <a:rPr lang="ru-RU" cap="all" dirty="0" smtClean="0">
                <a:solidFill>
                  <a:srgbClr val="00B050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предприятие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не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подлежи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ппв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освен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ако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надзорният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орган не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прецени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, че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поражда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специфичен риск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национално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и/или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регионално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ниво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93726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93726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За всяко пре/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застрахователно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предприятие,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което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прилага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план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преструктуриране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, се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изисква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планиране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превантивно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възстановяване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937264" lvl="2" indent="-285750" algn="just">
              <a:lnSpc>
                <a:spcPts val="2520"/>
              </a:lnSpc>
              <a:buFont typeface="Wingdings" panose="05000000000000000000" pitchFamily="2" charset="2"/>
              <a:buChar char="Ø"/>
            </a:pPr>
            <a:endParaRPr lang="bg-BG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</p:txBody>
      </p:sp>
    </p:spTree>
    <p:extLst>
      <p:ext uri="{BB962C8B-B14F-4D97-AF65-F5344CB8AC3E}">
        <p14:creationId xmlns:p14="http://schemas.microsoft.com/office/powerpoint/2010/main" val="39864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1658599" y="-642941"/>
            <a:ext cx="7041541" cy="10815302"/>
            <a:chOff x="0" y="0"/>
            <a:chExt cx="490720" cy="6661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0720" cy="666116"/>
            </a:xfrm>
            <a:custGeom>
              <a:avLst/>
              <a:gdLst/>
              <a:ahLst/>
              <a:cxnLst/>
              <a:rect l="l" t="t" r="r" b="b"/>
              <a:pathLst>
                <a:path w="490720" h="666116">
                  <a:moveTo>
                    <a:pt x="287520" y="0"/>
                  </a:moveTo>
                  <a:lnTo>
                    <a:pt x="0" y="0"/>
                  </a:lnTo>
                  <a:lnTo>
                    <a:pt x="203200" y="666116"/>
                  </a:lnTo>
                  <a:lnTo>
                    <a:pt x="490720" y="666116"/>
                  </a:lnTo>
                  <a:lnTo>
                    <a:pt x="287520" y="0"/>
                  </a:lnTo>
                  <a:close/>
                </a:path>
              </a:pathLst>
            </a:custGeom>
            <a:blipFill>
              <a:blip r:embed="rId3"/>
              <a:stretch>
                <a:fillRect l="-51870" r="-51870"/>
              </a:stretch>
            </a:blipFill>
          </p:spPr>
        </p:sp>
      </p:grpSp>
      <p:sp>
        <p:nvSpPr>
          <p:cNvPr id="10" name="TextBox 3"/>
          <p:cNvSpPr txBox="1"/>
          <p:nvPr/>
        </p:nvSpPr>
        <p:spPr>
          <a:xfrm>
            <a:off x="609600" y="353066"/>
            <a:ext cx="11506200" cy="723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ПРЕГЛЕД И ОЦЕНКА НА ППВ</a:t>
            </a:r>
            <a:endParaRPr lang="ru-RU" sz="4700" cap="small" spc="153" dirty="0">
              <a:solidFill>
                <a:srgbClr val="365679"/>
              </a:solidFill>
              <a:latin typeface="Helios Bold" panose="020B0604020202020204" charset="0"/>
              <a:ea typeface="Helios"/>
              <a:cs typeface="Helios"/>
              <a:sym typeface="Helios Bold"/>
            </a:endParaRPr>
          </a:p>
        </p:txBody>
      </p:sp>
      <p:sp>
        <p:nvSpPr>
          <p:cNvPr id="11" name="AutoShape 7"/>
          <p:cNvSpPr/>
          <p:nvPr/>
        </p:nvSpPr>
        <p:spPr>
          <a:xfrm>
            <a:off x="5181600" y="16383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2"/>
          <p:cNvSpPr txBox="1"/>
          <p:nvPr/>
        </p:nvSpPr>
        <p:spPr>
          <a:xfrm>
            <a:off x="304800" y="2705100"/>
            <a:ext cx="11201400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endParaRPr lang="en-US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1037499" lvl="2" indent="-285750" algn="just">
              <a:lnSpc>
                <a:spcPts val="25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създаване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технически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стандарти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относно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:</a:t>
            </a:r>
          </a:p>
          <a:p>
            <a:pPr marL="1657350" lvl="5" indent="-285750" algn="just">
              <a:lnSpc>
                <a:spcPts val="2520"/>
              </a:lnSpc>
              <a:spcBef>
                <a:spcPct val="0"/>
              </a:spcBef>
              <a:buFontTx/>
              <a:buChar char="-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набор от сценарии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сериозни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макроикономически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финансови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сътресения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1657350" lvl="5" indent="-285750" algn="just">
              <a:lnSpc>
                <a:spcPts val="2520"/>
              </a:lnSpc>
              <a:spcBef>
                <a:spcPct val="0"/>
              </a:spcBef>
              <a:buFontTx/>
              <a:buChar char="-"/>
            </a:pP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количествени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качествени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показатели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предвиждане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възстановителни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мерки</a:t>
            </a:r>
          </a:p>
          <a:p>
            <a:pPr marL="1657350" lvl="5" indent="-285750" algn="just">
              <a:lnSpc>
                <a:spcPts val="2520"/>
              </a:lnSpc>
              <a:spcBef>
                <a:spcPct val="0"/>
              </a:spcBef>
              <a:buFontTx/>
              <a:buChar char="-"/>
            </a:pP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съдържание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ппв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, вкл.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възстановителни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мерки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изпълнението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им</a:t>
            </a:r>
          </a:p>
          <a:p>
            <a:pPr marL="751749" lvl="2" indent="-285750" algn="just">
              <a:lnSpc>
                <a:spcPts val="2520"/>
              </a:lnSpc>
              <a:spcBef>
                <a:spcPct val="0"/>
              </a:spcBef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1037499" lvl="2" indent="-285750" algn="just">
              <a:lnSpc>
                <a:spcPts val="25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до </a:t>
            </a:r>
            <a:r>
              <a:rPr lang="ru-RU" sz="2000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9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мес.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Надзорният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орган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извършва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преглед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пПВ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</a:p>
          <a:p>
            <a:pPr marL="1037499" lvl="2" indent="-285750" algn="just">
              <a:lnSpc>
                <a:spcPts val="25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1037499" lvl="2" indent="-285750" algn="just">
              <a:lnSpc>
                <a:spcPts val="25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до </a:t>
            </a:r>
            <a:r>
              <a:rPr lang="ru-RU" sz="2000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2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мес. пре/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застрахователното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предприятие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предоставя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преработен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пПВ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в случай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установени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недостатъци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/ неточности, вкл. как са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отстранени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1037499" lvl="2" indent="-285750" algn="just">
              <a:lnSpc>
                <a:spcPts val="252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751749" lvl="2" indent="-285750" algn="just">
              <a:lnSpc>
                <a:spcPts val="2520"/>
              </a:lnSpc>
              <a:spcBef>
                <a:spcPct val="0"/>
              </a:spcBef>
            </a:pPr>
            <a:endParaRPr lang="bg-BG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732631" y="-642941"/>
            <a:ext cx="7967510" cy="10815302"/>
            <a:chOff x="0" y="0"/>
            <a:chExt cx="490720" cy="6661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0720" cy="666116"/>
            </a:xfrm>
            <a:custGeom>
              <a:avLst/>
              <a:gdLst/>
              <a:ahLst/>
              <a:cxnLst/>
              <a:rect l="l" t="t" r="r" b="b"/>
              <a:pathLst>
                <a:path w="490720" h="666116">
                  <a:moveTo>
                    <a:pt x="287520" y="0"/>
                  </a:moveTo>
                  <a:lnTo>
                    <a:pt x="0" y="0"/>
                  </a:lnTo>
                  <a:lnTo>
                    <a:pt x="203200" y="666116"/>
                  </a:lnTo>
                  <a:lnTo>
                    <a:pt x="490720" y="666116"/>
                  </a:lnTo>
                  <a:lnTo>
                    <a:pt x="287520" y="0"/>
                  </a:lnTo>
                  <a:close/>
                </a:path>
              </a:pathLst>
            </a:custGeom>
            <a:blipFill>
              <a:blip r:embed="rId3"/>
              <a:stretch>
                <a:fillRect l="-51870" r="-51870"/>
              </a:stretch>
            </a:blipFill>
          </p:spPr>
        </p:sp>
      </p:grpSp>
      <p:sp>
        <p:nvSpPr>
          <p:cNvPr id="11" name="AutoShape 7"/>
          <p:cNvSpPr/>
          <p:nvPr/>
        </p:nvSpPr>
        <p:spPr>
          <a:xfrm>
            <a:off x="4114800" y="15621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2"/>
          <p:cNvSpPr txBox="1"/>
          <p:nvPr/>
        </p:nvSpPr>
        <p:spPr>
          <a:xfrm>
            <a:off x="914400" y="2552700"/>
            <a:ext cx="9372600" cy="426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0299" lvl="2" indent="-285750" algn="just">
              <a:lnSpc>
                <a:spcPts val="25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предприятието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майка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изготвя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ппв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ниво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група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580299" lvl="2" indent="-285750" algn="just">
              <a:lnSpc>
                <a:spcPts val="25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580299" lvl="2" indent="-285750" algn="just">
              <a:lnSpc>
                <a:spcPts val="25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набелязват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се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възстановителни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мерки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ниво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крайно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предприятие майка и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ниво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отделни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дъщерни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предприятия</a:t>
            </a:r>
          </a:p>
          <a:p>
            <a:pPr marL="580299" lvl="2" indent="-285750" algn="just">
              <a:lnSpc>
                <a:spcPts val="25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580299" lvl="2" indent="-285750" algn="just">
              <a:lnSpc>
                <a:spcPts val="25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включват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се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механизми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осигуряване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координация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последователност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пропорционалните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мерки,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предприемани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ниво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група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и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ниво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субекти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групата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580299" lvl="2" indent="-285750" algn="just">
              <a:lnSpc>
                <a:spcPts val="25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580299" lvl="2" indent="-285750" algn="just">
              <a:lnSpc>
                <a:spcPts val="25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надзорният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орган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може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да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изиска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от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дъщерно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предприятие пре/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застраховател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да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изготви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представи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ппв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когато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няма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ппв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ниво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група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580299" lvl="2" indent="-285750" algn="just">
              <a:lnSpc>
                <a:spcPts val="25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28600" y="433937"/>
            <a:ext cx="11126788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502"/>
              </a:lnSpc>
              <a:spcBef>
                <a:spcPct val="0"/>
              </a:spcBef>
            </a:pPr>
            <a:r>
              <a:rPr lang="bg-BG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ППВ НА </a:t>
            </a:r>
            <a:r>
              <a:rPr lang="bg-BG" sz="4700" cap="small" spc="153" dirty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ГРУПА</a:t>
            </a:r>
          </a:p>
        </p:txBody>
      </p:sp>
    </p:spTree>
    <p:extLst>
      <p:ext uri="{BB962C8B-B14F-4D97-AF65-F5344CB8AC3E}">
        <p14:creationId xmlns:p14="http://schemas.microsoft.com/office/powerpoint/2010/main" val="35543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/>
          <p:nvPr/>
        </p:nvSpPr>
        <p:spPr>
          <a:xfrm>
            <a:off x="265610" y="238968"/>
            <a:ext cx="17373600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02"/>
              </a:lnSpc>
              <a:spcBef>
                <a:spcPct val="0"/>
              </a:spcBef>
            </a:pPr>
            <a:r>
              <a:rPr lang="ru-RU" sz="4700" cap="small" spc="153" dirty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СРАВНЕНИЕ С ДРУГИ ПЛАНОВЕ И ОТЧЕТИ </a:t>
            </a:r>
          </a:p>
        </p:txBody>
      </p:sp>
      <p:sp>
        <p:nvSpPr>
          <p:cNvPr id="12" name="AutoShape 7"/>
          <p:cNvSpPr/>
          <p:nvPr/>
        </p:nvSpPr>
        <p:spPr>
          <a:xfrm>
            <a:off x="7543800" y="12573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" name="Rounded Rectangle 1"/>
          <p:cNvSpPr/>
          <p:nvPr/>
        </p:nvSpPr>
        <p:spPr>
          <a:xfrm>
            <a:off x="241662" y="2095500"/>
            <a:ext cx="4553837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ПЛАН </a:t>
            </a:r>
            <a:r>
              <a:rPr lang="bg-BG" b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ЗА </a:t>
            </a:r>
            <a:r>
              <a:rPr lang="bg-BG" b="1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възстановяване по директива  2009/138/ЕО </a:t>
            </a:r>
            <a:endParaRPr lang="bg-BG" b="1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1661" y="3804270"/>
            <a:ext cx="4553837" cy="57835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част от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процеса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по управление на риска</a:t>
            </a: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допуска нарушение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капиталовите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изисквания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в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резултат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силен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стрес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идентифицира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възможни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мерки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въстановяване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финансовото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състояние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ако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регистрирано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значително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влошаване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сценариите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са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по-всеобхватни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подробни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67703" y="2095500"/>
            <a:ext cx="6400800" cy="100220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НАДЗОРЕН ОТЧЕТ ЗА ОЦЕНКА НА</a:t>
            </a:r>
          </a:p>
          <a:p>
            <a:pPr algn="ctr"/>
            <a:r>
              <a:rPr lang="ru-RU" b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СОБСТВЕНИЯ РИСК </a:t>
            </a:r>
          </a:p>
          <a:p>
            <a:pPr algn="ctr"/>
            <a:r>
              <a:rPr lang="ru-RU" b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 ПЛАТЕЖОСПОСОБНОСТ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567703" y="3804270"/>
            <a:ext cx="6400800" cy="639276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част от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процеса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по управление на риска </a:t>
            </a: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включва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качествени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количествени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резултати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методи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основни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допускания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при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изготвяне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собствена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оценка на риска 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платежоспособността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 сравнение с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регулаторните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изисквания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като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цели да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идентифицира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бъдещи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нарушения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капиталовите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изисквания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от плана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може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да се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черпи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информация, полезна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плановете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възстановяване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по Директива (ЕС) 2025/1, но не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може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да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ги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замени,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тъй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като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подходът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обхватът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са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различни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740707" y="2069528"/>
            <a:ext cx="4594861" cy="1168971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ПЛАН </a:t>
            </a:r>
            <a:r>
              <a:rPr lang="ru-RU" b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ЗА ПРЕВАНТИВНО ВЪЗСТАНОВЯВАНЕ ПО ДИРЕКТИВА (ЕС) 2025/1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740708" y="3804270"/>
            <a:ext cx="4594860" cy="57835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изготвен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условията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обичайна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бизнес среда</a:t>
            </a: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идентифицира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възможните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уязвимости 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анализира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наличните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инструменти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въздействие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може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да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бъде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отправна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точка за плана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възстановяване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по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ДИРЕКТИВА 2009/138/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ео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след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нарушаване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изискванията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капиталова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адекватност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1173</Words>
  <Application>Microsoft Office PowerPoint</Application>
  <PresentationFormat>Custom</PresentationFormat>
  <Paragraphs>128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Wingdings</vt:lpstr>
      <vt:lpstr>Arial</vt:lpstr>
      <vt:lpstr>Helios Bold Italics</vt:lpstr>
      <vt:lpstr>Helios Bold</vt:lpstr>
      <vt:lpstr>Helios</vt:lpstr>
      <vt:lpstr>Helios Italics</vt:lpstr>
      <vt:lpstr>Calibri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проект на директива за възстановяване и преструктуриране на пре/застрахователни предприятия</dc:title>
  <dc:creator>Krasimira N. Ivanova</dc:creator>
  <cp:lastModifiedBy>Ventsislav D. Despotov</cp:lastModifiedBy>
  <cp:revision>133</cp:revision>
  <cp:lastPrinted>2025-01-10T07:31:17Z</cp:lastPrinted>
  <dcterms:created xsi:type="dcterms:W3CDTF">2006-08-16T00:00:00Z</dcterms:created>
  <dcterms:modified xsi:type="dcterms:W3CDTF">2025-02-17T09:26:30Z</dcterms:modified>
  <dc:identifier>DAGaGy8ZRjI</dc:identifier>
</cp:coreProperties>
</file>