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74" r:id="rId6"/>
    <p:sldId id="275" r:id="rId7"/>
    <p:sldId id="276" r:id="rId8"/>
    <p:sldId id="260" r:id="rId9"/>
    <p:sldId id="271" r:id="rId10"/>
    <p:sldId id="262" r:id="rId11"/>
    <p:sldId id="278" r:id="rId12"/>
  </p:sldIdLst>
  <p:sldSz cx="18288000" cy="10287000"/>
  <p:notesSz cx="6797675" cy="9872663"/>
  <p:embeddedFontLst>
    <p:embeddedFont>
      <p:font typeface="Helios Bold" panose="020B0604020202020204" charset="0"/>
      <p:regular r:id="rId14"/>
    </p:embeddedFont>
    <p:embeddedFont>
      <p:font typeface="League Spartan" panose="020B0604020202020204" charset="0"/>
      <p:regular r:id="rId15"/>
    </p:embeddedFont>
    <p:embeddedFont>
      <p:font typeface="Helios" panose="020B0604020202020204" charset="0"/>
      <p:regular r:id="rId16"/>
    </p:embeddedFont>
    <p:embeddedFont>
      <p:font typeface="Helios Bold Italics" panose="020B0604020202020204" charset="0"/>
      <p:regular r:id="rId17"/>
    </p:embeddedFont>
    <p:embeddedFont>
      <p:font typeface="Helios Italics" panose="020B0604020202020204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lena Baleva" initials="MB" lastIdx="2" clrIdx="0">
    <p:extLst>
      <p:ext uri="{19B8F6BF-5375-455C-9EA6-DF929625EA0E}">
        <p15:presenceInfo xmlns:p15="http://schemas.microsoft.com/office/powerpoint/2012/main" userId="Milena Balev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81" autoAdjust="0"/>
    <p:restoredTop sz="94884" autoAdjust="0"/>
  </p:normalViewPr>
  <p:slideViewPr>
    <p:cSldViewPr>
      <p:cViewPr varScale="1">
        <p:scale>
          <a:sx n="77" d="100"/>
          <a:sy n="77" d="100"/>
        </p:scale>
        <p:origin x="672" y="120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2CC4B-708C-4F34-87E6-5487020C71F6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A1B35-F8C7-41DD-9318-21ACCC210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507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A1B35-F8C7-41DD-9318-21ACCC2106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221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A1B35-F8C7-41DD-9318-21ACCC2106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895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A1B35-F8C7-41DD-9318-21ACCC2106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641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A1B35-F8C7-41DD-9318-21ACCC2106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712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A1B35-F8C7-41DD-9318-21ACCC2106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726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A1B35-F8C7-41DD-9318-21ACCC2106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300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A1B35-F8C7-41DD-9318-21ACCC2106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1537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A1B35-F8C7-41DD-9318-21ACCC2106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499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21169" y="-375249"/>
            <a:ext cx="18330337" cy="11037497"/>
            <a:chOff x="-11468" y="-38100"/>
            <a:chExt cx="4827743" cy="2835796"/>
          </a:xfrm>
        </p:grpSpPr>
        <p:sp>
          <p:nvSpPr>
            <p:cNvPr id="4" name="Freeform 4"/>
            <p:cNvSpPr/>
            <p:nvPr/>
          </p:nvSpPr>
          <p:spPr>
            <a:xfrm>
              <a:off x="-11468" y="0"/>
              <a:ext cx="4827743" cy="2797696"/>
            </a:xfrm>
            <a:custGeom>
              <a:avLst/>
              <a:gdLst/>
              <a:ahLst/>
              <a:cxnLst/>
              <a:rect l="l" t="t" r="r" b="b"/>
              <a:pathLst>
                <a:path w="4816275" h="2797696">
                  <a:moveTo>
                    <a:pt x="0" y="0"/>
                  </a:moveTo>
                  <a:lnTo>
                    <a:pt x="4816275" y="0"/>
                  </a:lnTo>
                  <a:lnTo>
                    <a:pt x="4816275" y="2797696"/>
                  </a:lnTo>
                  <a:lnTo>
                    <a:pt x="0" y="2797696"/>
                  </a:lnTo>
                  <a:close/>
                </a:path>
              </a:pathLst>
            </a:custGeom>
            <a:solidFill>
              <a:srgbClr val="FFFFFF">
                <a:alpha val="77647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16275" cy="28357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34983" y="483754"/>
            <a:ext cx="18211800" cy="63478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31"/>
              </a:lnSpc>
            </a:pPr>
            <a:endParaRPr lang="bg-BG" sz="4460" spc="107" dirty="0" smtClean="0">
              <a:solidFill>
                <a:srgbClr val="365679"/>
              </a:solidFill>
              <a:latin typeface="Helios" panose="020B0604020202020204" charset="0"/>
              <a:ea typeface="Helios"/>
              <a:cs typeface="Helios"/>
              <a:sym typeface="Helios"/>
            </a:endParaRPr>
          </a:p>
          <a:p>
            <a:pPr algn="ctr">
              <a:lnSpc>
                <a:spcPts val="5531"/>
              </a:lnSpc>
            </a:pPr>
            <a:r>
              <a:rPr lang="en-US" sz="4460" spc="107" dirty="0" smtClean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  <a:sym typeface="Helios"/>
              </a:rPr>
              <a:t>ДИРЕКТИВА </a:t>
            </a:r>
            <a:r>
              <a:rPr lang="ru-RU" sz="4460" spc="107" dirty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(ЕС) 2025/1 </a:t>
            </a:r>
            <a:endParaRPr lang="ru-RU" sz="4460" spc="107" dirty="0" smtClean="0">
              <a:solidFill>
                <a:srgbClr val="365679"/>
              </a:solidFill>
              <a:latin typeface="Helios" panose="020B0604020202020204" charset="0"/>
              <a:ea typeface="Helios"/>
              <a:cs typeface="Helios"/>
            </a:endParaRPr>
          </a:p>
          <a:p>
            <a:pPr algn="ctr">
              <a:lnSpc>
                <a:spcPts val="5531"/>
              </a:lnSpc>
            </a:pPr>
            <a:r>
              <a:rPr lang="ru-RU" sz="4460" spc="107" dirty="0" smtClean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НА </a:t>
            </a:r>
            <a:r>
              <a:rPr lang="ru-RU" sz="4460" spc="107" dirty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ЕВРОПЕЙСКИЯ ПАРЛАМЕНТ И НА СЪВЕТА </a:t>
            </a:r>
          </a:p>
          <a:p>
            <a:pPr algn="ctr">
              <a:lnSpc>
                <a:spcPts val="5531"/>
              </a:lnSpc>
            </a:pPr>
            <a:r>
              <a:rPr lang="ru-RU" sz="3600" spc="107" dirty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от 27 </a:t>
            </a:r>
            <a:r>
              <a:rPr lang="bg-BG" sz="3600" spc="107" dirty="0" smtClean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ноември</a:t>
            </a:r>
            <a:r>
              <a:rPr lang="ru-RU" sz="3600" spc="107" dirty="0" smtClean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 </a:t>
            </a:r>
            <a:r>
              <a:rPr lang="ru-RU" sz="3600" spc="107" dirty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2024 г.</a:t>
            </a:r>
            <a:r>
              <a:rPr lang="ru-RU" sz="4460" spc="107" dirty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  </a:t>
            </a:r>
            <a:endParaRPr lang="ru-RU" sz="4460" spc="107" dirty="0" smtClean="0">
              <a:solidFill>
                <a:srgbClr val="365679"/>
              </a:solidFill>
              <a:latin typeface="Helios" panose="020B0604020202020204" charset="0"/>
              <a:ea typeface="Helios"/>
              <a:cs typeface="Helios"/>
            </a:endParaRPr>
          </a:p>
          <a:p>
            <a:pPr algn="ctr">
              <a:lnSpc>
                <a:spcPts val="5531"/>
              </a:lnSpc>
            </a:pPr>
            <a:r>
              <a:rPr lang="ru-RU" sz="3600" spc="107" dirty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за </a:t>
            </a:r>
            <a:r>
              <a:rPr lang="bg-BG" sz="3600" spc="107" dirty="0" smtClean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създаване</a:t>
            </a:r>
            <a:r>
              <a:rPr lang="ru-RU" sz="3600" spc="107" dirty="0" smtClean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 </a:t>
            </a:r>
            <a:r>
              <a:rPr lang="ru-RU" sz="3600" spc="107" dirty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на рамка за </a:t>
            </a:r>
            <a:r>
              <a:rPr lang="bg-BG" sz="3600" spc="107" dirty="0" smtClean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възстановяване и преструктуриране на застрахователни и презастрахователни </a:t>
            </a:r>
            <a:r>
              <a:rPr lang="ru-RU" sz="3600" spc="107" dirty="0" smtClean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предприятия </a:t>
            </a:r>
            <a:r>
              <a:rPr lang="ru-RU" sz="3600" spc="107" dirty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и за изменение на </a:t>
            </a:r>
            <a:r>
              <a:rPr lang="bg-BG" sz="3600" spc="107" dirty="0" smtClean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директиви</a:t>
            </a:r>
            <a:r>
              <a:rPr lang="ru-RU" sz="3600" spc="107" dirty="0" smtClean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 </a:t>
            </a:r>
            <a:r>
              <a:rPr lang="ru-RU" sz="3600" spc="107" dirty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2002/47/ЕО, 2004/25/ЕО, 2007/36/ЕО, 2014/59/ЕС и </a:t>
            </a:r>
            <a:endParaRPr lang="ru-RU" sz="3600" spc="107" dirty="0" smtClean="0">
              <a:solidFill>
                <a:srgbClr val="365679"/>
              </a:solidFill>
              <a:latin typeface="Helios" panose="020B0604020202020204" charset="0"/>
              <a:ea typeface="Helios"/>
              <a:cs typeface="Helios"/>
            </a:endParaRPr>
          </a:p>
          <a:p>
            <a:pPr algn="ctr">
              <a:lnSpc>
                <a:spcPts val="5531"/>
              </a:lnSpc>
            </a:pPr>
            <a:r>
              <a:rPr lang="ru-RU" sz="3600" spc="107" dirty="0" smtClean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(</a:t>
            </a:r>
            <a:r>
              <a:rPr lang="ru-RU" sz="3600" spc="107" dirty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ЕС) 2017/1132 и на </a:t>
            </a:r>
            <a:r>
              <a:rPr lang="bg-BG" sz="3600" spc="107" dirty="0" smtClean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регламенти</a:t>
            </a:r>
            <a:r>
              <a:rPr lang="ru-RU" sz="3600" spc="107" dirty="0" smtClean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 </a:t>
            </a:r>
            <a:r>
              <a:rPr lang="ru-RU" sz="3600" spc="107" dirty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(ЕС) </a:t>
            </a:r>
            <a:r>
              <a:rPr lang="ru-RU" sz="3600" spc="107" dirty="0" smtClean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№1094/2010</a:t>
            </a:r>
            <a:r>
              <a:rPr lang="ru-RU" sz="3600" spc="107" dirty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, (ЕС) </a:t>
            </a:r>
            <a:r>
              <a:rPr lang="ru-RU" sz="3600" spc="107" dirty="0" smtClean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№648/2012</a:t>
            </a:r>
            <a:r>
              <a:rPr lang="ru-RU" sz="3600" spc="107" dirty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, </a:t>
            </a:r>
            <a:endParaRPr lang="ru-RU" sz="3600" spc="107" dirty="0" smtClean="0">
              <a:solidFill>
                <a:srgbClr val="365679"/>
              </a:solidFill>
              <a:latin typeface="Helios" panose="020B0604020202020204" charset="0"/>
              <a:ea typeface="Helios"/>
              <a:cs typeface="Helios"/>
            </a:endParaRPr>
          </a:p>
          <a:p>
            <a:pPr algn="ctr">
              <a:lnSpc>
                <a:spcPts val="5531"/>
              </a:lnSpc>
            </a:pPr>
            <a:r>
              <a:rPr lang="ru-RU" sz="3600" spc="107" dirty="0" smtClean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(</a:t>
            </a:r>
            <a:r>
              <a:rPr lang="ru-RU" sz="3600" spc="107" dirty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ЕС) </a:t>
            </a:r>
            <a:r>
              <a:rPr lang="ru-RU" sz="3600" spc="107" dirty="0" smtClean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№806/2014 </a:t>
            </a:r>
            <a:r>
              <a:rPr lang="ru-RU" sz="3600" spc="107" dirty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и (ЕС) 2017/1129</a:t>
            </a:r>
            <a:endParaRPr lang="en-US" sz="3600" spc="107" dirty="0">
              <a:solidFill>
                <a:srgbClr val="365679"/>
              </a:solidFill>
              <a:latin typeface="Helios" panose="020B0604020202020204" charset="0"/>
              <a:ea typeface="Helios"/>
              <a:cs typeface="Helios"/>
              <a:sym typeface="Helio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21770" y="8343900"/>
            <a:ext cx="5236029" cy="1943100"/>
          </a:xfrm>
          <a:custGeom>
            <a:avLst/>
            <a:gdLst/>
            <a:ahLst/>
            <a:cxnLst/>
            <a:rect l="l" t="t" r="r" b="b"/>
            <a:pathLst>
              <a:path w="9777371" h="3457944">
                <a:moveTo>
                  <a:pt x="0" y="0"/>
                </a:moveTo>
                <a:lnTo>
                  <a:pt x="9777371" y="0"/>
                </a:lnTo>
                <a:lnTo>
                  <a:pt x="9777371" y="3457944"/>
                </a:lnTo>
                <a:lnTo>
                  <a:pt x="0" y="34579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7" b="-9031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7543800" y="7542356"/>
            <a:ext cx="9818792" cy="21048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85"/>
              </a:lnSpc>
            </a:pPr>
            <a:r>
              <a:rPr lang="ru-RU" sz="4400" b="1" i="1" spc="172" dirty="0" smtClean="0">
                <a:solidFill>
                  <a:srgbClr val="365679"/>
                </a:solidFill>
                <a:latin typeface="Helios Bold Italics"/>
                <a:ea typeface="Helios Bold Italics"/>
                <a:cs typeface="Helios Bold Italics"/>
                <a:sym typeface="Helios Bold Italics"/>
              </a:rPr>
              <a:t>ПЛАНИРАНЕ </a:t>
            </a:r>
            <a:r>
              <a:rPr lang="ru-RU" sz="4400" b="1" i="1" spc="172" dirty="0">
                <a:solidFill>
                  <a:srgbClr val="365679"/>
                </a:solidFill>
                <a:latin typeface="Helios Bold Italics"/>
                <a:ea typeface="Helios Bold Italics"/>
                <a:cs typeface="Helios Bold Italics"/>
                <a:sym typeface="Helios Bold Italics"/>
              </a:rPr>
              <a:t>НА </a:t>
            </a:r>
            <a:r>
              <a:rPr lang="ru-RU" sz="4400" b="1" i="1" spc="172" dirty="0" smtClean="0">
                <a:solidFill>
                  <a:srgbClr val="365679"/>
                </a:solidFill>
                <a:latin typeface="Helios Bold Italics"/>
                <a:ea typeface="Helios Bold Italics"/>
                <a:cs typeface="Helios Bold Italics"/>
                <a:sym typeface="Helios Bold Italics"/>
              </a:rPr>
              <a:t>ПРЕСТРУКТУР</a:t>
            </a:r>
            <a:r>
              <a:rPr lang="bg-BG" sz="4400" b="1" i="1" spc="172" dirty="0" smtClean="0">
                <a:solidFill>
                  <a:srgbClr val="365679"/>
                </a:solidFill>
                <a:latin typeface="Helios Bold Italics"/>
                <a:ea typeface="Helios Bold Italics"/>
                <a:cs typeface="Helios Bold Italics"/>
                <a:sym typeface="Helios Bold Italics"/>
              </a:rPr>
              <a:t>ИР</a:t>
            </a:r>
            <a:r>
              <a:rPr lang="ru-RU" sz="4400" b="1" i="1" spc="172" dirty="0" smtClean="0">
                <a:solidFill>
                  <a:srgbClr val="365679"/>
                </a:solidFill>
                <a:latin typeface="Helios Bold Italics"/>
                <a:ea typeface="Helios Bold Italics"/>
                <a:cs typeface="Helios Bold Italics"/>
                <a:sym typeface="Helios Bold Italics"/>
              </a:rPr>
              <a:t>АНЕТО </a:t>
            </a:r>
            <a:r>
              <a:rPr lang="ru-RU" sz="4400" b="1" i="1" spc="172" dirty="0">
                <a:solidFill>
                  <a:srgbClr val="365679"/>
                </a:solidFill>
                <a:latin typeface="Helios Bold Italics"/>
                <a:ea typeface="Helios Bold Italics"/>
                <a:cs typeface="Helios Bold Italics"/>
                <a:sym typeface="Helios Bold Italics"/>
              </a:rPr>
              <a:t>И ОЦЕНКА НА ВЪЗМОЖНОСТТА ЗА </a:t>
            </a:r>
            <a:r>
              <a:rPr lang="ru-RU" sz="4400" b="1" i="1" spc="172" dirty="0" smtClean="0">
                <a:solidFill>
                  <a:srgbClr val="365679"/>
                </a:solidFill>
                <a:latin typeface="Helios Bold Italics"/>
                <a:ea typeface="Helios Bold Italics"/>
                <a:cs typeface="Helios Bold Italics"/>
                <a:sym typeface="Helios Bold Italics"/>
              </a:rPr>
              <a:t>ПРЕСТРУКТУРИРАНЕ</a:t>
            </a:r>
            <a:endParaRPr lang="ru-RU" sz="4400" b="1" i="1" spc="172" dirty="0">
              <a:solidFill>
                <a:srgbClr val="365679"/>
              </a:solidFill>
              <a:latin typeface="Helios Bold Italics"/>
              <a:ea typeface="Helios Bold Italics"/>
              <a:cs typeface="Helios Bold Italics"/>
              <a:sym typeface="Helios Bold Itali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600" y="483754"/>
            <a:ext cx="2813309" cy="5120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36396" y="543308"/>
            <a:ext cx="2816596" cy="5121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2039601" y="0"/>
            <a:ext cx="6248400" cy="10287000"/>
            <a:chOff x="0" y="0"/>
            <a:chExt cx="490720" cy="66611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90720" cy="666116"/>
            </a:xfrm>
            <a:custGeom>
              <a:avLst/>
              <a:gdLst/>
              <a:ahLst/>
              <a:cxnLst/>
              <a:rect l="l" t="t" r="r" b="b"/>
              <a:pathLst>
                <a:path w="490720" h="666116">
                  <a:moveTo>
                    <a:pt x="287520" y="0"/>
                  </a:moveTo>
                  <a:lnTo>
                    <a:pt x="0" y="0"/>
                  </a:lnTo>
                  <a:lnTo>
                    <a:pt x="203200" y="666116"/>
                  </a:lnTo>
                  <a:lnTo>
                    <a:pt x="490720" y="666116"/>
                  </a:lnTo>
                  <a:lnTo>
                    <a:pt x="287520" y="0"/>
                  </a:lnTo>
                  <a:close/>
                </a:path>
              </a:pathLst>
            </a:custGeom>
            <a:blipFill>
              <a:blip r:embed="rId3"/>
              <a:stretch>
                <a:fillRect l="-51870" r="-51870"/>
              </a:stretch>
            </a:blipFill>
          </p:spPr>
        </p:sp>
      </p:grpSp>
      <p:sp>
        <p:nvSpPr>
          <p:cNvPr id="10" name="TextBox 3"/>
          <p:cNvSpPr txBox="1"/>
          <p:nvPr/>
        </p:nvSpPr>
        <p:spPr>
          <a:xfrm>
            <a:off x="762000" y="190500"/>
            <a:ext cx="1066800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4000" cap="small" spc="153" dirty="0" smtClean="0">
                <a:solidFill>
                  <a:srgbClr val="365679"/>
                </a:solidFill>
                <a:latin typeface="Helios Bold" panose="020B0604020202020204" charset="0"/>
                <a:ea typeface="Helios"/>
                <a:cs typeface="Helios"/>
                <a:sym typeface="Helios Bold"/>
              </a:rPr>
              <a:t>ПРЕОДОЛЯВАНЕ И ОТСТРАНЯВАНЕ НА ПРЕЧКИТЕ ПРЕД ВЪЗМОЖНОСТТА ЗА ПРЕСТРУКТУРИРАНЕ</a:t>
            </a:r>
            <a:endParaRPr lang="ru-RU" sz="4000" cap="small" spc="153" dirty="0">
              <a:solidFill>
                <a:srgbClr val="365679"/>
              </a:solidFill>
              <a:latin typeface="Helios Bold" panose="020B0604020202020204" charset="0"/>
              <a:ea typeface="Helios"/>
              <a:cs typeface="Helios"/>
              <a:sym typeface="Helios Bold"/>
            </a:endParaRPr>
          </a:p>
        </p:txBody>
      </p:sp>
      <p:sp>
        <p:nvSpPr>
          <p:cNvPr id="11" name="AutoShape 7"/>
          <p:cNvSpPr/>
          <p:nvPr/>
        </p:nvSpPr>
        <p:spPr>
          <a:xfrm>
            <a:off x="4953000" y="2171700"/>
            <a:ext cx="2050229" cy="0"/>
          </a:xfrm>
          <a:prstGeom prst="line">
            <a:avLst/>
          </a:prstGeom>
          <a:ln w="85725" cap="flat">
            <a:solidFill>
              <a:srgbClr val="36567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TextBox 2"/>
          <p:cNvSpPr txBox="1"/>
          <p:nvPr/>
        </p:nvSpPr>
        <p:spPr>
          <a:xfrm>
            <a:off x="228600" y="2781300"/>
            <a:ext cx="12268199" cy="7145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80299" lvl="1" indent="-285750" algn="just">
              <a:lnSpc>
                <a:spcPts val="252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Етапи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:</a:t>
            </a:r>
          </a:p>
          <a:p>
            <a:pPr marL="1494699" lvl="3" indent="-285750" algn="just">
              <a:lnSpc>
                <a:spcPts val="2520"/>
              </a:lnSpc>
              <a:spcBef>
                <a:spcPct val="0"/>
              </a:spcBef>
              <a:buFontTx/>
              <a:buChar char="-"/>
            </a:pP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Уведомяване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на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предприятието</a:t>
            </a:r>
            <a:endParaRPr lang="ru-RU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League Spartan"/>
            </a:endParaRPr>
          </a:p>
          <a:p>
            <a:pPr marL="1494699" lvl="3" indent="-285750" algn="just">
              <a:lnSpc>
                <a:spcPts val="2520"/>
              </a:lnSpc>
              <a:spcBef>
                <a:spcPct val="0"/>
              </a:spcBef>
              <a:buFontTx/>
              <a:buChar char="-"/>
            </a:pP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До </a:t>
            </a:r>
            <a:r>
              <a:rPr lang="ru-RU" sz="2000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4 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мес.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Предприятието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трябва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да предложи на оп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възможни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мерки за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преодоляване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или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отстраняване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на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съществените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пречки</a:t>
            </a:r>
            <a:endParaRPr lang="ru-RU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League Spartan"/>
            </a:endParaRPr>
          </a:p>
          <a:p>
            <a:pPr marL="1494699" lvl="3" indent="-285750" algn="just">
              <a:lnSpc>
                <a:spcPts val="2520"/>
              </a:lnSpc>
              <a:spcBef>
                <a:spcPct val="0"/>
              </a:spcBef>
              <a:buFontTx/>
              <a:buChar char="-"/>
            </a:pP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Оп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оценява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дали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предложените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мерки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могат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ефективно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да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доведат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до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преодоляване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или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отстраняване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на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пречките</a:t>
            </a:r>
            <a:endParaRPr lang="ru-RU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League Spartan"/>
            </a:endParaRPr>
          </a:p>
          <a:p>
            <a:pPr marL="1494699" lvl="3" indent="-285750" algn="just">
              <a:lnSpc>
                <a:spcPts val="2520"/>
              </a:lnSpc>
              <a:spcBef>
                <a:spcPct val="0"/>
              </a:spcBef>
              <a:buFontTx/>
              <a:buChar char="-"/>
            </a:pP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Ако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оп счете, че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предложените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мерки не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могат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ефективно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да </a:t>
            </a:r>
            <a:r>
              <a:rPr lang="bg-BG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намалят 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или отстранят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пречките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,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изисква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от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предприятието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да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предприеме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някои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от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алтернативните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мерки,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посочени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в чл. 15 (5) от директива (ЕС) 2025/1 </a:t>
            </a:r>
          </a:p>
          <a:p>
            <a:pPr marL="1494699" lvl="3" indent="-285750" algn="just">
              <a:lnSpc>
                <a:spcPts val="2520"/>
              </a:lnSpc>
              <a:spcBef>
                <a:spcPct val="0"/>
              </a:spcBef>
              <a:buFontTx/>
              <a:buChar char="-"/>
            </a:pP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оп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информира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предприятието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за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основанието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на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това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решение,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което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предприятието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има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право да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обжалва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</a:t>
            </a:r>
            <a:endParaRPr lang="ru-RU" cap="all" dirty="0" smtClean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League Spartan"/>
            </a:endParaRPr>
          </a:p>
          <a:p>
            <a:pPr marL="751749" lvl="2" algn="just">
              <a:lnSpc>
                <a:spcPts val="2520"/>
              </a:lnSpc>
              <a:spcBef>
                <a:spcPct val="0"/>
              </a:spcBef>
            </a:pPr>
            <a:endParaRPr lang="ru-RU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League Spartan"/>
            </a:endParaRPr>
          </a:p>
          <a:p>
            <a:pPr marL="751749" lvl="2" indent="-285750" algn="just">
              <a:lnSpc>
                <a:spcPts val="252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Алтернативни мерки по чл. 15(5) от директива (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ес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) 2025/1:</a:t>
            </a:r>
          </a:p>
          <a:p>
            <a:pPr marL="1657350" lvl="5" indent="-285750" algn="just">
              <a:lnSpc>
                <a:spcPts val="2520"/>
              </a:lnSpc>
              <a:spcBef>
                <a:spcPct val="0"/>
              </a:spcBef>
              <a:buFontTx/>
              <a:buChar char="-"/>
            </a:pP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Да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преразгледа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всички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споразумения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за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вътрешногрупово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финансиране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или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липсата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на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такива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, или да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изготви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споразумения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за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предоставяне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на услуги в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рамките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на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групата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или с трети 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лица</a:t>
            </a:r>
          </a:p>
          <a:p>
            <a:pPr marL="1657350" lvl="5" indent="-285750" algn="just">
              <a:lnSpc>
                <a:spcPts val="2520"/>
              </a:lnSpc>
              <a:spcBef>
                <a:spcPct val="0"/>
              </a:spcBef>
              <a:buFontTx/>
              <a:buChar char="-"/>
            </a:pP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Да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ограничи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максималните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си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индивидуални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и общи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експозиции</a:t>
            </a:r>
            <a:endParaRPr lang="ru-RU" cap="all" dirty="0" smtClean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League Spartan"/>
            </a:endParaRPr>
          </a:p>
          <a:p>
            <a:pPr marL="1657350" lvl="5" indent="-285750" algn="just">
              <a:lnSpc>
                <a:spcPts val="2520"/>
              </a:lnSpc>
              <a:spcBef>
                <a:spcPct val="0"/>
              </a:spcBef>
              <a:buFontTx/>
              <a:buChar char="-"/>
            </a:pP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Да 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наложи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конкретни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или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редовни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допълнителни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изисквания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за информация от значение за целите на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преструктурирането</a:t>
            </a:r>
            <a:endParaRPr lang="ru-RU" cap="all" dirty="0" smtClean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League Spartan"/>
            </a:endParaRPr>
          </a:p>
          <a:p>
            <a:pPr marL="1657350" lvl="5" indent="-285750" algn="just">
              <a:lnSpc>
                <a:spcPts val="2520"/>
              </a:lnSpc>
              <a:spcBef>
                <a:spcPct val="0"/>
              </a:spcBef>
              <a:buFontTx/>
              <a:buChar char="-"/>
            </a:pP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Да 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се освободи от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определени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активи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или да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преструктурира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задълженията</a:t>
            </a:r>
            <a:endParaRPr lang="ru-RU" cap="all" dirty="0" smtClean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League Spartan"/>
            </a:endParaRPr>
          </a:p>
          <a:p>
            <a:pPr marL="1657350" lvl="5" indent="-285750" algn="just">
              <a:lnSpc>
                <a:spcPts val="2520"/>
              </a:lnSpc>
              <a:spcBef>
                <a:spcPct val="0"/>
              </a:spcBef>
              <a:buFontTx/>
              <a:buChar char="-"/>
            </a:pP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Да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ограничи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или прекрати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определени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съществуващи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или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планирани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дейности</a:t>
            </a:r>
            <a:endParaRPr lang="bg-BG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League Spart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1769943" y="125260"/>
            <a:ext cx="6518057" cy="10161740"/>
            <a:chOff x="0" y="0"/>
            <a:chExt cx="490720" cy="66611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90720" cy="666116"/>
            </a:xfrm>
            <a:custGeom>
              <a:avLst/>
              <a:gdLst/>
              <a:ahLst/>
              <a:cxnLst/>
              <a:rect l="l" t="t" r="r" b="b"/>
              <a:pathLst>
                <a:path w="490720" h="666116">
                  <a:moveTo>
                    <a:pt x="287520" y="0"/>
                  </a:moveTo>
                  <a:lnTo>
                    <a:pt x="0" y="0"/>
                  </a:lnTo>
                  <a:lnTo>
                    <a:pt x="203200" y="666116"/>
                  </a:lnTo>
                  <a:lnTo>
                    <a:pt x="490720" y="666116"/>
                  </a:lnTo>
                  <a:lnTo>
                    <a:pt x="287520" y="0"/>
                  </a:lnTo>
                  <a:close/>
                </a:path>
              </a:pathLst>
            </a:custGeom>
            <a:blipFill>
              <a:blip r:embed="rId3"/>
              <a:stretch>
                <a:fillRect l="-51870" r="-51870"/>
              </a:stretch>
            </a:blipFill>
          </p:spPr>
        </p:sp>
      </p:grpSp>
      <p:sp>
        <p:nvSpPr>
          <p:cNvPr id="10" name="TextBox 3"/>
          <p:cNvSpPr txBox="1"/>
          <p:nvPr/>
        </p:nvSpPr>
        <p:spPr>
          <a:xfrm>
            <a:off x="228600" y="353066"/>
            <a:ext cx="1325880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4000" cap="small" spc="153" dirty="0" smtClean="0">
                <a:solidFill>
                  <a:srgbClr val="365679"/>
                </a:solidFill>
                <a:latin typeface="Helios Bold" panose="020B0604020202020204" charset="0"/>
                <a:ea typeface="Helios"/>
                <a:cs typeface="Helios"/>
                <a:sym typeface="Helios Bold"/>
              </a:rPr>
              <a:t>ПРЕОДОЛЯВАНЕ И ОТСТРАНЯВАНЕ НА ПРЕЧКИТЕ ПРЕД ВЪЗМОЖНОСТТА ЗА ПРЕСТРУКТУРИРАНЕ</a:t>
            </a:r>
            <a:endParaRPr lang="ru-RU" sz="4000" cap="small" spc="153" dirty="0">
              <a:solidFill>
                <a:srgbClr val="365679"/>
              </a:solidFill>
              <a:latin typeface="Helios Bold" panose="020B0604020202020204" charset="0"/>
              <a:ea typeface="Helios"/>
              <a:cs typeface="Helios"/>
              <a:sym typeface="Helios Bold"/>
            </a:endParaRPr>
          </a:p>
        </p:txBody>
      </p:sp>
      <p:sp>
        <p:nvSpPr>
          <p:cNvPr id="11" name="AutoShape 7"/>
          <p:cNvSpPr/>
          <p:nvPr/>
        </p:nvSpPr>
        <p:spPr>
          <a:xfrm>
            <a:off x="5181600" y="2324100"/>
            <a:ext cx="2050229" cy="0"/>
          </a:xfrm>
          <a:prstGeom prst="line">
            <a:avLst/>
          </a:prstGeom>
          <a:ln w="85725" cap="flat">
            <a:solidFill>
              <a:srgbClr val="36567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TextBox 2"/>
          <p:cNvSpPr txBox="1"/>
          <p:nvPr/>
        </p:nvSpPr>
        <p:spPr>
          <a:xfrm>
            <a:off x="304800" y="2628900"/>
            <a:ext cx="11734800" cy="6824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37499" lvl="2" indent="-285750" algn="just">
              <a:lnSpc>
                <a:spcPts val="2520"/>
              </a:lnSpc>
              <a:spcBef>
                <a:spcPct val="0"/>
              </a:spcBef>
              <a:buFontTx/>
              <a:buChar char="-"/>
            </a:pPr>
            <a:endParaRPr lang="ru-RU" cap="all" dirty="0" smtClean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League Spartan"/>
            </a:endParaRPr>
          </a:p>
          <a:p>
            <a:pPr marL="1494699" lvl="3" indent="-285750" algn="just">
              <a:lnSpc>
                <a:spcPts val="2520"/>
              </a:lnSpc>
              <a:spcBef>
                <a:spcPct val="0"/>
              </a:spcBef>
              <a:buFontTx/>
              <a:buChar char="-"/>
            </a:pP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Да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ограничи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или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преустанови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развиването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на нови или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съществуващи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стопански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дейности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или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продажбата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на нови или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съществуващи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продукти</a:t>
            </a:r>
            <a:endParaRPr lang="ru-RU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League Spartan"/>
            </a:endParaRPr>
          </a:p>
          <a:p>
            <a:pPr marL="1494699" lvl="3" indent="-285750" algn="just">
              <a:lnSpc>
                <a:spcPts val="2520"/>
              </a:lnSpc>
              <a:spcBef>
                <a:spcPct val="0"/>
              </a:spcBef>
              <a:buFontTx/>
              <a:buChar char="-"/>
            </a:pP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Да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промени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презастрахователната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си стратегия</a:t>
            </a:r>
          </a:p>
          <a:p>
            <a:pPr marL="1494699" lvl="3" indent="-285750" algn="just">
              <a:lnSpc>
                <a:spcPts val="2520"/>
              </a:lnSpc>
              <a:spcBef>
                <a:spcPct val="0"/>
              </a:spcBef>
              <a:buFontTx/>
              <a:buChar char="-"/>
            </a:pP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Да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промени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правните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или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оперативните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структури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на пре/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застрахователното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предприятие или на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всеки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субект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от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групата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,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който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се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намира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пряко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или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непряко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под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неин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контрол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, с цел да се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намали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сложността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,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така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че да се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осигури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правното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и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оперативното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обособяване на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критичните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функции от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другите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функции чрез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прилагането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на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инструменти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за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преструктуриране</a:t>
            </a:r>
            <a:endParaRPr lang="ru-RU" cap="all" dirty="0" smtClean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League Spartan"/>
            </a:endParaRPr>
          </a:p>
          <a:p>
            <a:pPr marL="1494699" lvl="3" indent="-285750" algn="just">
              <a:lnSpc>
                <a:spcPts val="2520"/>
              </a:lnSpc>
              <a:spcBef>
                <a:spcPct val="0"/>
              </a:spcBef>
              <a:buFontTx/>
              <a:buChar char="-"/>
            </a:pP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Да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създаде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застрахователно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холдингово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дружество-майка в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държава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членка</a:t>
            </a:r>
            <a:r>
              <a:rPr lang="en-US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</a:t>
            </a:r>
            <a:r>
              <a:rPr lang="bg-BG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или такава от съюза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</a:t>
            </a:r>
          </a:p>
          <a:p>
            <a:pPr marL="1494699" lvl="3" indent="-285750" algn="just">
              <a:lnSpc>
                <a:spcPts val="2520"/>
              </a:lnSpc>
              <a:spcBef>
                <a:spcPct val="0"/>
              </a:spcBef>
              <a:buFontTx/>
              <a:buChar char="-"/>
            </a:pP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Когато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пре/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застрахователното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предприятие е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дъщерно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предприятие на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застрахователно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холдингово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дружество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със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смесена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дейност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,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холдинговото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дружество да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създаде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отделно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застрахователно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холдингово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дружество,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което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да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контролира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пре/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застрахователното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предприятие, за да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улесни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преструктурирането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му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и да се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избегнат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неблагоприятни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последици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за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нефинансовата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част на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групата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от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прилагането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на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инструментите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за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преструктуриране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и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упражняването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на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правомощията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за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преструктуриране</a:t>
            </a:r>
            <a:endParaRPr lang="ru-RU" cap="all" dirty="0" smtClean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League Spartan"/>
            </a:endParaRPr>
          </a:p>
        </p:txBody>
      </p:sp>
    </p:spTree>
    <p:extLst>
      <p:ext uri="{BB962C8B-B14F-4D97-AF65-F5344CB8AC3E}">
        <p14:creationId xmlns:p14="http://schemas.microsoft.com/office/powerpoint/2010/main" val="217345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5029200" y="-173594"/>
            <a:ext cx="11970380" cy="10460594"/>
            <a:chOff x="0" y="0"/>
            <a:chExt cx="524208" cy="50221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4208" cy="502215"/>
            </a:xfrm>
            <a:custGeom>
              <a:avLst/>
              <a:gdLst/>
              <a:ahLst/>
              <a:cxnLst/>
              <a:rect l="l" t="t" r="r" b="b"/>
              <a:pathLst>
                <a:path w="524208" h="502215">
                  <a:moveTo>
                    <a:pt x="203200" y="0"/>
                  </a:moveTo>
                  <a:lnTo>
                    <a:pt x="524208" y="0"/>
                  </a:lnTo>
                  <a:lnTo>
                    <a:pt x="321008" y="502215"/>
                  </a:lnTo>
                  <a:lnTo>
                    <a:pt x="0" y="50221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2B485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01600" y="-66675"/>
              <a:ext cx="321008" cy="568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75619" y="-173594"/>
            <a:ext cx="7614871" cy="10460594"/>
            <a:chOff x="0" y="0"/>
            <a:chExt cx="872356" cy="117847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72356" cy="1178474"/>
            </a:xfrm>
            <a:custGeom>
              <a:avLst/>
              <a:gdLst/>
              <a:ahLst/>
              <a:cxnLst/>
              <a:rect l="l" t="t" r="r" b="b"/>
              <a:pathLst>
                <a:path w="872356" h="1178474">
                  <a:moveTo>
                    <a:pt x="23384" y="0"/>
                  </a:moveTo>
                  <a:lnTo>
                    <a:pt x="848973" y="0"/>
                  </a:lnTo>
                  <a:cubicBezTo>
                    <a:pt x="855174" y="0"/>
                    <a:pt x="861122" y="2464"/>
                    <a:pt x="865508" y="6849"/>
                  </a:cubicBezTo>
                  <a:cubicBezTo>
                    <a:pt x="869893" y="11234"/>
                    <a:pt x="872356" y="17182"/>
                    <a:pt x="872356" y="23384"/>
                  </a:cubicBezTo>
                  <a:lnTo>
                    <a:pt x="872356" y="1155091"/>
                  </a:lnTo>
                  <a:cubicBezTo>
                    <a:pt x="872356" y="1161292"/>
                    <a:pt x="869893" y="1167240"/>
                    <a:pt x="865508" y="1171626"/>
                  </a:cubicBezTo>
                  <a:cubicBezTo>
                    <a:pt x="861122" y="1176011"/>
                    <a:pt x="855174" y="1178474"/>
                    <a:pt x="848973" y="1178474"/>
                  </a:cubicBezTo>
                  <a:lnTo>
                    <a:pt x="23384" y="1178474"/>
                  </a:lnTo>
                  <a:cubicBezTo>
                    <a:pt x="17182" y="1178474"/>
                    <a:pt x="11234" y="1176011"/>
                    <a:pt x="6849" y="1171626"/>
                  </a:cubicBezTo>
                  <a:cubicBezTo>
                    <a:pt x="2464" y="1167240"/>
                    <a:pt x="0" y="1161292"/>
                    <a:pt x="0" y="1155091"/>
                  </a:cubicBezTo>
                  <a:lnTo>
                    <a:pt x="0" y="23384"/>
                  </a:lnTo>
                  <a:cubicBezTo>
                    <a:pt x="0" y="17182"/>
                    <a:pt x="2464" y="11234"/>
                    <a:pt x="6849" y="6849"/>
                  </a:cubicBezTo>
                  <a:cubicBezTo>
                    <a:pt x="11234" y="2464"/>
                    <a:pt x="17182" y="0"/>
                    <a:pt x="23384" y="0"/>
                  </a:cubicBezTo>
                  <a:close/>
                </a:path>
              </a:pathLst>
            </a:custGeom>
            <a:blipFill>
              <a:blip r:embed="rId3"/>
              <a:stretch>
                <a:fillRect l="-51572" r="-51572"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9906000" y="876300"/>
            <a:ext cx="6093887" cy="973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326"/>
              </a:lnSpc>
            </a:pPr>
            <a:r>
              <a:rPr lang="en-US" sz="4700" b="1" cap="small" spc="153" dirty="0" smtClean="0">
                <a:solidFill>
                  <a:srgbClr val="365679"/>
                </a:solidFill>
                <a:latin typeface="Helios Bold" panose="020B0604020202020204" charset="0"/>
                <a:ea typeface="Helios Italics"/>
                <a:cs typeface="Helios Italics"/>
                <a:sym typeface="Helios Italics"/>
              </a:rPr>
              <a:t>съдържание</a:t>
            </a:r>
            <a:endParaRPr lang="en-US" sz="4700" spc="153" dirty="0">
              <a:solidFill>
                <a:srgbClr val="365679"/>
              </a:solidFill>
              <a:latin typeface="Helios Bold" panose="020B0604020202020204" charset="0"/>
              <a:ea typeface="Helios Italics"/>
              <a:cs typeface="Helios Italics"/>
              <a:sym typeface="Helios Itali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458200" y="2178184"/>
            <a:ext cx="9374161" cy="6822380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marL="913487" lvl="1" indent="-571500">
              <a:lnSpc>
                <a:spcPts val="4435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bg-BG" sz="3600" b="1" cap="small" dirty="0">
                <a:solidFill>
                  <a:srgbClr val="000000"/>
                </a:solidFill>
                <a:latin typeface="Helios" panose="020B0604020202020204" charset="0"/>
                <a:ea typeface="Helios Bold"/>
                <a:cs typeface="Helios Bold"/>
                <a:sym typeface="Helios Bold"/>
              </a:rPr>
              <a:t>Въведение</a:t>
            </a:r>
          </a:p>
          <a:p>
            <a:pPr marL="913487" lvl="1" indent="-571500">
              <a:lnSpc>
                <a:spcPts val="4435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bg-BG" sz="3600" b="1" cap="small" dirty="0">
                <a:solidFill>
                  <a:srgbClr val="000000"/>
                </a:solidFill>
                <a:latin typeface="Helios" panose="020B0604020202020204" charset="0"/>
                <a:ea typeface="Helios Bold"/>
                <a:cs typeface="Helios Bold"/>
                <a:sym typeface="Helios Bold"/>
              </a:rPr>
              <a:t>Съдържание на </a:t>
            </a:r>
            <a:r>
              <a:rPr lang="bg-BG" sz="3600" b="1" cap="small" dirty="0" smtClean="0">
                <a:solidFill>
                  <a:srgbClr val="000000"/>
                </a:solidFill>
                <a:latin typeface="Helios" panose="020B0604020202020204" charset="0"/>
                <a:ea typeface="Helios Bold"/>
                <a:cs typeface="Helios Bold"/>
                <a:sym typeface="Helios Bold"/>
              </a:rPr>
              <a:t>плана </a:t>
            </a:r>
            <a:r>
              <a:rPr lang="bg-BG" sz="3600" b="1" cap="small" dirty="0">
                <a:solidFill>
                  <a:srgbClr val="000000"/>
                </a:solidFill>
                <a:latin typeface="Helios" panose="020B0604020202020204" charset="0"/>
                <a:ea typeface="Helios Bold"/>
                <a:cs typeface="Helios Bold"/>
                <a:sym typeface="Helios Bold"/>
              </a:rPr>
              <a:t>за </a:t>
            </a:r>
            <a:r>
              <a:rPr lang="bg-BG" sz="3600" b="1" cap="small" dirty="0" smtClean="0">
                <a:solidFill>
                  <a:srgbClr val="000000"/>
                </a:solidFill>
                <a:latin typeface="Helios" panose="020B0604020202020204" charset="0"/>
                <a:ea typeface="Helios Bold"/>
                <a:cs typeface="Helios Bold"/>
                <a:sym typeface="Helios Bold"/>
              </a:rPr>
              <a:t>преструктуриране, вкл. на група</a:t>
            </a:r>
            <a:endParaRPr lang="bg-BG" sz="3600" b="1" cap="small" dirty="0">
              <a:solidFill>
                <a:srgbClr val="000000"/>
              </a:solidFill>
              <a:latin typeface="Helios" panose="020B0604020202020204" charset="0"/>
              <a:ea typeface="Helios Bold"/>
              <a:cs typeface="Helios Bold"/>
              <a:sym typeface="Helios Bold"/>
            </a:endParaRPr>
          </a:p>
          <a:p>
            <a:pPr marL="913487" lvl="1" indent="-571500">
              <a:lnSpc>
                <a:spcPts val="4435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bg-BG" sz="3600" b="1" cap="small" dirty="0" smtClean="0">
                <a:solidFill>
                  <a:srgbClr val="000000"/>
                </a:solidFill>
                <a:latin typeface="Helios" panose="020B0604020202020204" charset="0"/>
                <a:ea typeface="Helios Bold"/>
                <a:cs typeface="Helios Bold"/>
                <a:sym typeface="Helios Bold"/>
              </a:rPr>
              <a:t>Оценка на възможността за преструктуриране, вкл. на група</a:t>
            </a:r>
            <a:endParaRPr lang="en-US" sz="3600" b="1" cap="small" dirty="0" smtClean="0">
              <a:solidFill>
                <a:srgbClr val="000000"/>
              </a:solidFill>
              <a:latin typeface="Helios" panose="020B0604020202020204" charset="0"/>
              <a:ea typeface="Helios Bold"/>
              <a:cs typeface="Helios Bold"/>
              <a:sym typeface="Helios Bold"/>
            </a:endParaRPr>
          </a:p>
          <a:p>
            <a:pPr marL="913487" lvl="1" indent="-571500">
              <a:lnSpc>
                <a:spcPts val="4435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bg-BG" sz="3600" b="1" cap="small" dirty="0" smtClean="0">
                <a:solidFill>
                  <a:srgbClr val="000000"/>
                </a:solidFill>
                <a:latin typeface="Helios" panose="020B0604020202020204" charset="0"/>
                <a:ea typeface="Helios Bold"/>
                <a:cs typeface="Helios Bold"/>
                <a:sym typeface="Helios Bold"/>
              </a:rPr>
              <a:t>Определяне на </a:t>
            </a:r>
            <a:r>
              <a:rPr lang="bg-BG" sz="3600" b="1" cap="small" dirty="0" err="1" smtClean="0">
                <a:solidFill>
                  <a:srgbClr val="000000"/>
                </a:solidFill>
                <a:latin typeface="Helios" panose="020B0604020202020204" charset="0"/>
                <a:ea typeface="Helios Bold"/>
                <a:cs typeface="Helios Bold"/>
                <a:sym typeface="Helios Bold"/>
              </a:rPr>
              <a:t>пре</a:t>
            </a:r>
            <a:r>
              <a:rPr lang="bg-BG" sz="3600" b="1" cap="small" dirty="0" smtClean="0">
                <a:solidFill>
                  <a:srgbClr val="000000"/>
                </a:solidFill>
                <a:latin typeface="Helios" panose="020B0604020202020204" charset="0"/>
                <a:ea typeface="Helios Bold"/>
                <a:cs typeface="Helios Bold"/>
                <a:sym typeface="Helios Bold"/>
              </a:rPr>
              <a:t>/застрахователи, задължени да изготвят планове за преструктуриране</a:t>
            </a:r>
            <a:endParaRPr lang="bg-BG" sz="3600" b="1" cap="small" dirty="0">
              <a:solidFill>
                <a:srgbClr val="000000"/>
              </a:solidFill>
              <a:latin typeface="Helios" panose="020B0604020202020204" charset="0"/>
              <a:ea typeface="Helios Bold"/>
              <a:cs typeface="Helios Bold"/>
              <a:sym typeface="Helios Bold"/>
            </a:endParaRPr>
          </a:p>
          <a:p>
            <a:pPr marL="913487" lvl="1" indent="-571500">
              <a:lnSpc>
                <a:spcPts val="4435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bg-BG" sz="3600" b="1" cap="small" dirty="0" smtClean="0">
                <a:solidFill>
                  <a:srgbClr val="000000"/>
                </a:solidFill>
                <a:latin typeface="Helios" panose="020B0604020202020204" charset="0"/>
                <a:ea typeface="Helios Bold"/>
                <a:cs typeface="Helios Bold"/>
                <a:sym typeface="Helios Bold"/>
              </a:rPr>
              <a:t>Преодоляване и отстраняване на пречките пред възможността за </a:t>
            </a:r>
            <a:r>
              <a:rPr lang="bg-BG" sz="3600" b="1" cap="small" dirty="0" smtClean="0">
                <a:solidFill>
                  <a:srgbClr val="000000"/>
                </a:solidFill>
                <a:latin typeface="Helios" panose="020B0604020202020204" charset="0"/>
                <a:ea typeface="Helios Bold"/>
                <a:cs typeface="Helios Bold"/>
                <a:sym typeface="Helios Bold"/>
              </a:rPr>
              <a:t>преструктуриране</a:t>
            </a:r>
            <a:endParaRPr lang="bg-BG" sz="3600" b="1" cap="small" dirty="0" smtClean="0">
              <a:solidFill>
                <a:srgbClr val="000000"/>
              </a:solidFill>
              <a:latin typeface="Helios" panose="020B0604020202020204" charset="0"/>
              <a:ea typeface="Helios Bold"/>
              <a:cs typeface="Helios Bold"/>
              <a:sym typeface="Helios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2939120" y="-1365720"/>
            <a:ext cx="7768363" cy="1165272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640"/>
              </a:lnSpc>
            </a:pPr>
            <a:endParaRPr/>
          </a:p>
        </p:txBody>
      </p:sp>
      <p:sp>
        <p:nvSpPr>
          <p:cNvPr id="7" name="AutoShape 7"/>
          <p:cNvSpPr/>
          <p:nvPr/>
        </p:nvSpPr>
        <p:spPr>
          <a:xfrm>
            <a:off x="4191000" y="1714500"/>
            <a:ext cx="2050229" cy="0"/>
          </a:xfrm>
          <a:prstGeom prst="line">
            <a:avLst/>
          </a:prstGeom>
          <a:ln w="85725" cap="flat">
            <a:solidFill>
              <a:srgbClr val="36567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13"/>
          <p:cNvSpPr txBox="1"/>
          <p:nvPr/>
        </p:nvSpPr>
        <p:spPr>
          <a:xfrm>
            <a:off x="1524000" y="723900"/>
            <a:ext cx="7577642" cy="723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bg-BG" sz="4700" cap="small" spc="153" dirty="0">
                <a:solidFill>
                  <a:srgbClr val="365679"/>
                </a:solidFill>
                <a:latin typeface="Helios Bold" panose="020B0604020202020204" charset="0"/>
                <a:ea typeface="Helios"/>
                <a:cs typeface="Helios"/>
                <a:sym typeface="Helios"/>
              </a:rPr>
              <a:t>ВЪВЕДЕНИЕ</a:t>
            </a:r>
          </a:p>
        </p:txBody>
      </p:sp>
      <p:sp>
        <p:nvSpPr>
          <p:cNvPr id="14" name="Freeform 14"/>
          <p:cNvSpPr/>
          <p:nvPr/>
        </p:nvSpPr>
        <p:spPr>
          <a:xfrm>
            <a:off x="11506200" y="6786"/>
            <a:ext cx="7507233" cy="10287000"/>
          </a:xfrm>
          <a:custGeom>
            <a:avLst/>
            <a:gdLst/>
            <a:ahLst/>
            <a:cxnLst/>
            <a:rect l="l" t="t" r="r" b="b"/>
            <a:pathLst>
              <a:path w="9557702" h="10287000">
                <a:moveTo>
                  <a:pt x="0" y="0"/>
                </a:moveTo>
                <a:lnTo>
                  <a:pt x="9557702" y="0"/>
                </a:lnTo>
                <a:lnTo>
                  <a:pt x="955770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9821" t="-8788" b="-8788"/>
            </a:stretch>
          </a:blipFill>
        </p:spPr>
      </p:sp>
      <p:sp>
        <p:nvSpPr>
          <p:cNvPr id="15" name="TextBox 14"/>
          <p:cNvSpPr txBox="1"/>
          <p:nvPr/>
        </p:nvSpPr>
        <p:spPr>
          <a:xfrm>
            <a:off x="838200" y="2247900"/>
            <a:ext cx="9372600" cy="8107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2" indent="-285750" algn="just">
              <a:lnSpc>
                <a:spcPts val="2520"/>
              </a:lnSpc>
              <a:buFont typeface="Arial" panose="020B0604020202020204" pitchFamily="34" charset="0"/>
              <a:buChar char="•"/>
            </a:pP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планирането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на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преструктурирането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(ПП) и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оценката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на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възможностт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за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преструктуриране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(ОВП)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са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съществена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част от директива (ЕС) 2025/1</a:t>
            </a:r>
          </a:p>
          <a:p>
            <a:pPr marL="285750" lvl="2" indent="-285750" algn="just">
              <a:lnSpc>
                <a:spcPts val="2520"/>
              </a:lnSpc>
              <a:buFont typeface="Arial" panose="020B0604020202020204" pitchFamily="34" charset="0"/>
              <a:buChar char="•"/>
            </a:pPr>
            <a:endParaRPr lang="ru-RU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Bold Italics"/>
            </a:endParaRPr>
          </a:p>
          <a:p>
            <a:pPr marL="285750" lvl="2" indent="-285750" algn="just">
              <a:lnSpc>
                <a:spcPts val="2520"/>
              </a:lnSpc>
              <a:buFont typeface="Arial" panose="020B0604020202020204" pitchFamily="34" charset="0"/>
              <a:buChar char="•"/>
            </a:pP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В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процес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на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изготвяне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е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инструментариум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(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регулаторни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технически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стандарти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и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насоки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) 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за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ефективно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приложение на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инструментите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и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правомощията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на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регулатора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за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преструктуриране</a:t>
            </a:r>
            <a:endParaRPr lang="ru-RU" cap="all" dirty="0" smtClean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Bold Italics"/>
            </a:endParaRPr>
          </a:p>
          <a:p>
            <a:pPr marL="285750" lvl="2" indent="-285750" algn="just">
              <a:lnSpc>
                <a:spcPts val="2520"/>
              </a:lnSpc>
              <a:buFont typeface="Arial" panose="020B0604020202020204" pitchFamily="34" charset="0"/>
              <a:buChar char="•"/>
            </a:pPr>
            <a:endParaRPr lang="ru-RU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Bold Italics"/>
            </a:endParaRPr>
          </a:p>
          <a:p>
            <a:pPr marL="285750" lvl="2" indent="-285750" algn="just">
              <a:lnSpc>
                <a:spcPts val="2520"/>
              </a:lnSpc>
              <a:buFont typeface="Arial" panose="020B0604020202020204" pitchFamily="34" charset="0"/>
              <a:buChar char="•"/>
            </a:pP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ПП цели да изложи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стратегията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за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преструктуриране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(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включително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използването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на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инструменти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и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правомощия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),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която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ще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бъде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следвана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за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ефективно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преструктуриране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на пре/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застрахователно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предприятие,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ако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отговаря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на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условията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за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преструктуриране</a:t>
            </a:r>
            <a:endParaRPr lang="ru-RU" cap="all" dirty="0" smtClean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Bold Italics"/>
            </a:endParaRPr>
          </a:p>
          <a:p>
            <a:pPr marL="285750" lvl="2" indent="-285750" algn="just">
              <a:lnSpc>
                <a:spcPts val="2520"/>
              </a:lnSpc>
              <a:buFont typeface="Arial" panose="020B0604020202020204" pitchFamily="34" charset="0"/>
              <a:buChar char="•"/>
            </a:pPr>
            <a:endParaRPr lang="ru-RU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Bold Italics"/>
            </a:endParaRPr>
          </a:p>
          <a:p>
            <a:pPr marL="285750" lvl="2" indent="-285750" algn="just">
              <a:lnSpc>
                <a:spcPts val="2520"/>
              </a:lnSpc>
              <a:buFont typeface="Arial" panose="020B0604020202020204" pitchFamily="34" charset="0"/>
              <a:buChar char="•"/>
            </a:pP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ПП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включва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овп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и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евентуално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предприемане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на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алтернативни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мерки за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отстраняване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или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перодоляване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на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идентифицираните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пречки</a:t>
            </a:r>
            <a:endParaRPr lang="ru-RU" cap="all" dirty="0" smtClean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Bold Italics"/>
            </a:endParaRPr>
          </a:p>
          <a:p>
            <a:pPr marL="285750" lvl="2" indent="-285750" algn="just">
              <a:lnSpc>
                <a:spcPts val="2520"/>
              </a:lnSpc>
              <a:buFont typeface="Arial" panose="020B0604020202020204" pitchFamily="34" charset="0"/>
              <a:buChar char="•"/>
            </a:pPr>
            <a:endParaRPr lang="ru-RU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Bold Italics"/>
            </a:endParaRPr>
          </a:p>
          <a:p>
            <a:pPr marL="285750" lvl="2" indent="-285750" algn="just">
              <a:lnSpc>
                <a:spcPts val="2520"/>
              </a:lnSpc>
              <a:buFont typeface="Arial" panose="020B0604020202020204" pitchFamily="34" charset="0"/>
              <a:buChar char="•"/>
            </a:pP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Оп ИМА ПРАВОМОЩИЕ ДА ИЗИСКВА ОТ ПРЕ/ЗАСТРАХОВАТЕЛНОТО ПРЕДПРИЯТИЕ да:</a:t>
            </a:r>
          </a:p>
          <a:p>
            <a:pPr marL="1200150" lvl="4" indent="-285750" algn="just">
              <a:lnSpc>
                <a:spcPts val="2520"/>
              </a:lnSpc>
              <a:buFontTx/>
              <a:buChar char="-"/>
            </a:pP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СЪТРУДНИЧИ 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В ПРОЦЕСА НА  ИЗГОТВЯНЕ НА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Пп</a:t>
            </a:r>
            <a:endParaRPr lang="ru-RU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Bold Italics"/>
            </a:endParaRPr>
          </a:p>
          <a:p>
            <a:pPr marL="1200150" lvl="4" indent="-285750" algn="just">
              <a:lnSpc>
                <a:spcPts val="2520"/>
              </a:lnSpc>
              <a:buFontTx/>
              <a:buChar char="-"/>
            </a:pP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ПРЕДОСТАВЯ 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ПРЯКО ИЛИ ЧРЕЗ НАДЗОРНИЯ ОРГАН ЦЯЛАТА НЕОБХОДИМА ИНФОРМАЦИЯ ЗА ИЗГОТВЯНЕ И ПРИЛАГАНЕ НА ПП</a:t>
            </a:r>
          </a:p>
          <a:p>
            <a:pPr marL="285750" lvl="2" indent="-285750" algn="just">
              <a:lnSpc>
                <a:spcPts val="2520"/>
              </a:lnSpc>
              <a:buFont typeface="Arial" panose="020B0604020202020204" pitchFamily="34" charset="0"/>
              <a:buChar char="•"/>
            </a:pPr>
            <a:endParaRPr lang="ru-RU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Bold Itali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353800" y="0"/>
            <a:ext cx="7701660" cy="10287000"/>
            <a:chOff x="0" y="0"/>
            <a:chExt cx="1026182" cy="11044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26182" cy="1104485"/>
            </a:xfrm>
            <a:custGeom>
              <a:avLst/>
              <a:gdLst/>
              <a:ahLst/>
              <a:cxnLst/>
              <a:rect l="l" t="t" r="r" b="b"/>
              <a:pathLst>
                <a:path w="1026182" h="1104485">
                  <a:moveTo>
                    <a:pt x="18630" y="0"/>
                  </a:moveTo>
                  <a:lnTo>
                    <a:pt x="1007552" y="0"/>
                  </a:lnTo>
                  <a:cubicBezTo>
                    <a:pt x="1017841" y="0"/>
                    <a:pt x="1026182" y="8341"/>
                    <a:pt x="1026182" y="18630"/>
                  </a:cubicBezTo>
                  <a:lnTo>
                    <a:pt x="1026182" y="1085854"/>
                  </a:lnTo>
                  <a:cubicBezTo>
                    <a:pt x="1026182" y="1096144"/>
                    <a:pt x="1017841" y="1104485"/>
                    <a:pt x="1007552" y="1104485"/>
                  </a:cubicBezTo>
                  <a:lnTo>
                    <a:pt x="18630" y="1104485"/>
                  </a:lnTo>
                  <a:cubicBezTo>
                    <a:pt x="13689" y="1104485"/>
                    <a:pt x="8951" y="1102522"/>
                    <a:pt x="5457" y="1099028"/>
                  </a:cubicBezTo>
                  <a:cubicBezTo>
                    <a:pt x="1963" y="1095534"/>
                    <a:pt x="0" y="1090796"/>
                    <a:pt x="0" y="1085854"/>
                  </a:cubicBezTo>
                  <a:lnTo>
                    <a:pt x="0" y="18630"/>
                  </a:lnTo>
                  <a:cubicBezTo>
                    <a:pt x="0" y="13689"/>
                    <a:pt x="1963" y="8951"/>
                    <a:pt x="5457" y="5457"/>
                  </a:cubicBezTo>
                  <a:cubicBezTo>
                    <a:pt x="8951" y="1963"/>
                    <a:pt x="13689" y="0"/>
                    <a:pt x="1863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4" name="TextBox 4"/>
          <p:cNvSpPr txBox="1"/>
          <p:nvPr/>
        </p:nvSpPr>
        <p:spPr>
          <a:xfrm>
            <a:off x="186914" y="191751"/>
            <a:ext cx="10210799" cy="14465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700" cap="small" spc="153" dirty="0" smtClean="0">
                <a:solidFill>
                  <a:srgbClr val="365679"/>
                </a:solidFill>
                <a:latin typeface="Helios Bold" panose="020B0604020202020204" charset="0"/>
                <a:ea typeface="Helios"/>
                <a:cs typeface="Helios"/>
                <a:sym typeface="Helios"/>
              </a:rPr>
              <a:t>СЪДЪРЖАНИЕ НА ПП </a:t>
            </a:r>
          </a:p>
          <a:p>
            <a:pPr algn="ctr"/>
            <a:r>
              <a:rPr lang="ru-RU" sz="4700" cap="small" spc="153" dirty="0" smtClean="0">
                <a:solidFill>
                  <a:srgbClr val="365679"/>
                </a:solidFill>
                <a:latin typeface="Helios Bold" panose="020B0604020202020204" charset="0"/>
                <a:ea typeface="Helios"/>
                <a:cs typeface="Helios"/>
                <a:sym typeface="Helios"/>
              </a:rPr>
              <a:t>(ВКЛ. НА ГРУПА)</a:t>
            </a:r>
            <a:endParaRPr lang="ru-RU" sz="4700" cap="small" spc="153" dirty="0">
              <a:solidFill>
                <a:srgbClr val="365679"/>
              </a:solidFill>
              <a:latin typeface="Helios Bold" panose="020B0604020202020204" charset="0"/>
              <a:ea typeface="Helios"/>
              <a:cs typeface="Helios"/>
              <a:sym typeface="Helio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1353800" y="0"/>
            <a:ext cx="7701660" cy="10858500"/>
          </a:xfrm>
          <a:custGeom>
            <a:avLst/>
            <a:gdLst/>
            <a:ahLst/>
            <a:cxnLst/>
            <a:rect l="l" t="t" r="r" b="b"/>
            <a:pathLst>
              <a:path w="9557702" h="10287000">
                <a:moveTo>
                  <a:pt x="0" y="0"/>
                </a:moveTo>
                <a:lnTo>
                  <a:pt x="9557702" y="0"/>
                </a:lnTo>
                <a:lnTo>
                  <a:pt x="955770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9821" t="-8788" b="-8788"/>
            </a:stretch>
          </a:blipFill>
        </p:spPr>
      </p:sp>
      <p:sp>
        <p:nvSpPr>
          <p:cNvPr id="12" name="Rectangle 11"/>
          <p:cNvSpPr/>
          <p:nvPr/>
        </p:nvSpPr>
        <p:spPr>
          <a:xfrm>
            <a:off x="457201" y="2324100"/>
            <a:ext cx="10287000" cy="7145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0299" lvl="2" indent="-285750" algn="just">
              <a:lnSpc>
                <a:spcPts val="2520"/>
              </a:lnSpc>
              <a:buFont typeface="Arial" panose="020B0604020202020204" pitchFamily="34" charset="0"/>
              <a:buChar char="•"/>
            </a:pP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РЕЗЮМЕ НА ОСНОВНИТЕ ЕЛЕМЕНТИ НА ПП</a:t>
            </a:r>
          </a:p>
          <a:p>
            <a:pPr marL="294549" lvl="2" algn="just">
              <a:lnSpc>
                <a:spcPts val="2520"/>
              </a:lnSpc>
            </a:pPr>
            <a:endParaRPr lang="ru-RU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Bold Italics"/>
            </a:endParaRPr>
          </a:p>
          <a:p>
            <a:pPr marL="580299" lvl="2" indent="-285750" algn="just">
              <a:lnSpc>
                <a:spcPts val="2520"/>
              </a:lnSpc>
              <a:buFont typeface="Arial" panose="020B0604020202020204" pitchFamily="34" charset="0"/>
              <a:buChar char="•"/>
            </a:pP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ОБОБЩЕНИЕ НА СЪЩЕСТВЕНИТЕ ПРОМЕНИ, НАСТЪПИЛИ от ПОСЛЕДНО ПРЕДСТАВената ИНФОРМАЦИЯ</a:t>
            </a:r>
          </a:p>
          <a:p>
            <a:pPr marL="294549" lvl="2" algn="just">
              <a:lnSpc>
                <a:spcPts val="2520"/>
              </a:lnSpc>
            </a:pPr>
            <a:endParaRPr lang="ru-RU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Bold Italics"/>
            </a:endParaRPr>
          </a:p>
          <a:p>
            <a:pPr marL="580299" lvl="2" indent="-285750" algn="just">
              <a:lnSpc>
                <a:spcPts val="2520"/>
              </a:lnSpc>
              <a:buFont typeface="Arial" panose="020B0604020202020204" pitchFamily="34" charset="0"/>
              <a:buChar char="•"/>
            </a:pP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ПРИМЕРИ как КРИТИЧНИТЕ ФУНКЦИИ И ОСНОВНИТЕ СТОПАНСКИ ДЕЙНОСТИ МОГАТ, ДОКОЛКОТО Е НЕОБХОДИМО, ДА БЪДАТ ПРАВНО И ИКОНОМИЧЕСКИ ОБОСОБЕНИ ОТ ДРУГИТЕ ФУНКЦИИ, ТАКА ЧЕ ПРИ ИЗПЪЛНЕНИЕ НА ЗАДЪЛЖЕНИЯТА НА ПРЕДПРИЯТИЕТО ДА СЕ ОСИГУРИ НЕПРЕКСЪНАТОСТТА ИМ</a:t>
            </a:r>
          </a:p>
          <a:p>
            <a:pPr marL="294549" lvl="2" algn="just">
              <a:lnSpc>
                <a:spcPts val="2520"/>
              </a:lnSpc>
            </a:pPr>
            <a:endParaRPr lang="ru-RU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Bold Italics"/>
            </a:endParaRPr>
          </a:p>
          <a:p>
            <a:pPr marL="580299" lvl="2" indent="-285750" algn="just">
              <a:lnSpc>
                <a:spcPts val="2520"/>
              </a:lnSpc>
              <a:buFont typeface="Arial" panose="020B0604020202020204" pitchFamily="34" charset="0"/>
              <a:buChar char="•"/>
            </a:pP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обособяване НА АКТИВИТЕ, КОИТО БИХА БИЛИ ДОПУСТИМИ КАТО ОБЕЗПЕЧЕНИЕ</a:t>
            </a:r>
          </a:p>
          <a:p>
            <a:pPr marL="294549" lvl="2" algn="just">
              <a:lnSpc>
                <a:spcPts val="2520"/>
              </a:lnSpc>
            </a:pPr>
            <a:endParaRPr lang="ru-RU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Bold Italics"/>
            </a:endParaRPr>
          </a:p>
          <a:p>
            <a:pPr marL="580299" lvl="2" indent="-285750" algn="just">
              <a:lnSpc>
                <a:spcPts val="2520"/>
              </a:lnSpc>
              <a:buFont typeface="Arial" panose="020B0604020202020204" pitchFamily="34" charset="0"/>
              <a:buChar char="•"/>
            </a:pP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ПРИМЕРЕН ГРАФИК ЗА ПРИЛАГАНЕ НА ВСЕКИ СЪЩЕСТВЕН АСПЕКТ ОТ ПП</a:t>
            </a:r>
          </a:p>
          <a:p>
            <a:pPr marL="294549" lvl="2" algn="just">
              <a:lnSpc>
                <a:spcPts val="2520"/>
              </a:lnSpc>
            </a:pPr>
            <a:endParaRPr lang="ru-RU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Bold Italics"/>
            </a:endParaRPr>
          </a:p>
          <a:p>
            <a:pPr marL="580299" lvl="2" indent="-285750" algn="just">
              <a:lnSpc>
                <a:spcPts val="2520"/>
              </a:lnSpc>
              <a:buFont typeface="Arial" panose="020B0604020202020204" pitchFamily="34" charset="0"/>
              <a:buChar char="•"/>
            </a:pP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ПОДРОБНО ОПИСАНИЕ НА ОВП, ВКЛ. ОЦЕНКАТА НА ОСЪЩЕСТВИМОСТТА И НАДЕЖДНОСТТА НА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процеса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по ЛИКВИДАЦИЯ ЧРЕЗ ОБИЧАЙНОТО ПРОИЗВОДСТВО ПО НЕСЪСТОЯТЕЛНОСТ</a:t>
            </a:r>
          </a:p>
          <a:p>
            <a:pPr marL="294549" lvl="2" algn="just">
              <a:lnSpc>
                <a:spcPts val="2520"/>
              </a:lnSpc>
            </a:pPr>
            <a:endParaRPr lang="ru-RU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Bold Italics"/>
            </a:endParaRPr>
          </a:p>
          <a:p>
            <a:pPr marL="580299" lvl="2" indent="-285750" algn="just">
              <a:lnSpc>
                <a:spcPts val="2520"/>
              </a:lnSpc>
              <a:buFont typeface="Arial" panose="020B0604020202020204" pitchFamily="34" charset="0"/>
              <a:buChar char="•"/>
            </a:pP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ОПИСАНИЕ НА МЕРКИТЕ ЗА ПРЕОДОЛЯВАНЕ ИЛИ ОТСТРАНЯВАНЕ НА ПРЕЧКИТЕ ПРЕД ВЪЗМОЖНОСТТА ЗА ПРЕСТРУКТУРИРАНЕ, НАБЕЛЯЗАНИ В РЕЗУЛТАТ НА ОЦЕНКАТА, ИЗВЪРШЕНА В СЪОТВЕТСТВИЕ С ЧЛ. 13 ОТ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дИРЕКТИВА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(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ес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) 2025/1 </a:t>
            </a:r>
            <a:endParaRPr lang="bg-BG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Bold Italics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4267198" y="1790700"/>
            <a:ext cx="2050229" cy="0"/>
          </a:xfrm>
          <a:prstGeom prst="line">
            <a:avLst/>
          </a:prstGeom>
          <a:ln w="85725" cap="flat">
            <a:solidFill>
              <a:srgbClr val="365679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353800" y="0"/>
            <a:ext cx="7701660" cy="10287000"/>
            <a:chOff x="0" y="0"/>
            <a:chExt cx="1026182" cy="11044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26182" cy="1104485"/>
            </a:xfrm>
            <a:custGeom>
              <a:avLst/>
              <a:gdLst/>
              <a:ahLst/>
              <a:cxnLst/>
              <a:rect l="l" t="t" r="r" b="b"/>
              <a:pathLst>
                <a:path w="1026182" h="1104485">
                  <a:moveTo>
                    <a:pt x="18630" y="0"/>
                  </a:moveTo>
                  <a:lnTo>
                    <a:pt x="1007552" y="0"/>
                  </a:lnTo>
                  <a:cubicBezTo>
                    <a:pt x="1017841" y="0"/>
                    <a:pt x="1026182" y="8341"/>
                    <a:pt x="1026182" y="18630"/>
                  </a:cubicBezTo>
                  <a:lnTo>
                    <a:pt x="1026182" y="1085854"/>
                  </a:lnTo>
                  <a:cubicBezTo>
                    <a:pt x="1026182" y="1096144"/>
                    <a:pt x="1017841" y="1104485"/>
                    <a:pt x="1007552" y="1104485"/>
                  </a:cubicBezTo>
                  <a:lnTo>
                    <a:pt x="18630" y="1104485"/>
                  </a:lnTo>
                  <a:cubicBezTo>
                    <a:pt x="13689" y="1104485"/>
                    <a:pt x="8951" y="1102522"/>
                    <a:pt x="5457" y="1099028"/>
                  </a:cubicBezTo>
                  <a:cubicBezTo>
                    <a:pt x="1963" y="1095534"/>
                    <a:pt x="0" y="1090796"/>
                    <a:pt x="0" y="1085854"/>
                  </a:cubicBezTo>
                  <a:lnTo>
                    <a:pt x="0" y="18630"/>
                  </a:lnTo>
                  <a:cubicBezTo>
                    <a:pt x="0" y="13689"/>
                    <a:pt x="1963" y="8951"/>
                    <a:pt x="5457" y="5457"/>
                  </a:cubicBezTo>
                  <a:cubicBezTo>
                    <a:pt x="8951" y="1963"/>
                    <a:pt x="13689" y="0"/>
                    <a:pt x="1863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4" name="TextBox 4"/>
          <p:cNvSpPr txBox="1"/>
          <p:nvPr/>
        </p:nvSpPr>
        <p:spPr>
          <a:xfrm>
            <a:off x="457199" y="268576"/>
            <a:ext cx="10210799" cy="14465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700" cap="small" spc="153" dirty="0" smtClean="0">
                <a:solidFill>
                  <a:srgbClr val="365679"/>
                </a:solidFill>
                <a:latin typeface="Helios Bold" panose="020B0604020202020204" charset="0"/>
                <a:ea typeface="Helios"/>
                <a:cs typeface="Helios"/>
                <a:sym typeface="Helios"/>
              </a:rPr>
              <a:t>СЪДЪРЖАНИЕ НА ПП </a:t>
            </a:r>
          </a:p>
          <a:p>
            <a:pPr algn="ctr"/>
            <a:r>
              <a:rPr lang="ru-RU" sz="4700" cap="small" spc="153" dirty="0" smtClean="0">
                <a:solidFill>
                  <a:srgbClr val="365679"/>
                </a:solidFill>
                <a:latin typeface="Helios Bold" panose="020B0604020202020204" charset="0"/>
                <a:ea typeface="Helios"/>
                <a:cs typeface="Helios"/>
                <a:sym typeface="Helios"/>
              </a:rPr>
              <a:t>(ВКЛ. НА ГРУПА)</a:t>
            </a:r>
            <a:endParaRPr lang="ru-RU" sz="4700" cap="small" spc="153" dirty="0">
              <a:solidFill>
                <a:srgbClr val="365679"/>
              </a:solidFill>
              <a:latin typeface="Helios Bold" panose="020B0604020202020204" charset="0"/>
              <a:ea typeface="Helios"/>
              <a:cs typeface="Helios"/>
              <a:sym typeface="Helio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1353800" y="0"/>
            <a:ext cx="7701660" cy="10477500"/>
          </a:xfrm>
          <a:custGeom>
            <a:avLst/>
            <a:gdLst/>
            <a:ahLst/>
            <a:cxnLst/>
            <a:rect l="l" t="t" r="r" b="b"/>
            <a:pathLst>
              <a:path w="9557702" h="10287000">
                <a:moveTo>
                  <a:pt x="0" y="0"/>
                </a:moveTo>
                <a:lnTo>
                  <a:pt x="9557702" y="0"/>
                </a:lnTo>
                <a:lnTo>
                  <a:pt x="955770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9821" t="-8788" b="-8788"/>
            </a:stretch>
          </a:blipFill>
        </p:spPr>
      </p:sp>
      <p:sp>
        <p:nvSpPr>
          <p:cNvPr id="12" name="Rectangle 11"/>
          <p:cNvSpPr/>
          <p:nvPr/>
        </p:nvSpPr>
        <p:spPr>
          <a:xfrm>
            <a:off x="457201" y="2552700"/>
            <a:ext cx="10287000" cy="6824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0299" lvl="2" indent="-285750" algn="just">
              <a:lnSpc>
                <a:spcPts val="2520"/>
              </a:lnSpc>
              <a:buFont typeface="Arial" panose="020B0604020202020204" pitchFamily="34" charset="0"/>
              <a:buChar char="•"/>
            </a:pP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ОПИСАНИЕ НА НАЧИНИТЕ НА ФИНАНСИРАНЕ НА ВАРИАНТИТЕ ЗА ПРЕСТРУКТУРИРАНЕ, БЕЗ ДА СЕ ПРЕДВИЖДА ИЗВЪНРЕДНА  ПУБЛИЧНА ФИНАНСОВА ПОДКРЕПА ОСВЕН КОГАТО Е ВЪЗМОЖНО ПРИБЯГВАНЕ ДО ГАРАНЦИОННИ СХЕМИ ИЛИ ДО МЕХАНИЗМИ ЗА ФИНАНСИРАНЕ</a:t>
            </a:r>
          </a:p>
          <a:p>
            <a:pPr marL="294549" lvl="2" algn="just">
              <a:lnSpc>
                <a:spcPts val="2520"/>
              </a:lnSpc>
            </a:pPr>
            <a:endParaRPr lang="ru-RU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Bold Italics"/>
            </a:endParaRPr>
          </a:p>
          <a:p>
            <a:pPr marL="580299" lvl="2" indent="-285750" algn="just">
              <a:lnSpc>
                <a:spcPts val="2520"/>
              </a:lnSpc>
              <a:buFont typeface="Arial" panose="020B0604020202020204" pitchFamily="34" charset="0"/>
              <a:buChar char="•"/>
            </a:pP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ПОДРОБНО ОПИСАНИЕ НА ВЪЗМОЖНИТЕ СТРАТЕГИИ ЗА ПРЕСТРУКТУРИРАНЕ ПРЕДВИД РАЗЛИЧНИТЕ СЦЕНАРИИ И ПРИЛОЖИМИТЕ ГРАФИЦИ</a:t>
            </a:r>
          </a:p>
          <a:p>
            <a:pPr marL="294549" lvl="2" algn="just">
              <a:lnSpc>
                <a:spcPts val="2520"/>
              </a:lnSpc>
            </a:pPr>
            <a:endParaRPr lang="ru-RU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Bold Italics"/>
            </a:endParaRPr>
          </a:p>
          <a:p>
            <a:pPr marL="580299" lvl="2" indent="-285750" algn="just">
              <a:lnSpc>
                <a:spcPts val="2520"/>
              </a:lnSpc>
              <a:buFont typeface="Arial" panose="020B0604020202020204" pitchFamily="34" charset="0"/>
              <a:buChar char="•"/>
            </a:pP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ОПИСАНИЕ НА КРИТИЧНИТЕ 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ВЗАИМОЗАВИСИМОСТИ, 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вкл.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поне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значими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експозиции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и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задължения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към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основни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контрагенти</a:t>
            </a:r>
            <a:endParaRPr lang="ru-RU" cap="all" dirty="0" smtClean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Bold Italics"/>
            </a:endParaRPr>
          </a:p>
          <a:p>
            <a:pPr marL="294549" lvl="2" algn="just">
              <a:lnSpc>
                <a:spcPts val="2520"/>
              </a:lnSpc>
            </a:pPr>
            <a:endParaRPr lang="ru-RU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Bold Italics"/>
            </a:endParaRPr>
          </a:p>
          <a:p>
            <a:pPr marL="580299" lvl="2" indent="-285750" algn="just">
              <a:lnSpc>
                <a:spcPts val="2520"/>
              </a:lnSpc>
              <a:buFont typeface="Arial" panose="020B0604020202020204" pitchFamily="34" charset="0"/>
              <a:buChar char="•"/>
            </a:pP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АНАЛИЗ НА ОТРАЖЕНИЕТО НА ПП ВЪРХУ СЛУЖИТЕЛИТЕ НА ПРЕДПРИЯТИЕТО</a:t>
            </a:r>
          </a:p>
          <a:p>
            <a:pPr marL="294549" lvl="2" algn="just">
              <a:lnSpc>
                <a:spcPts val="2520"/>
              </a:lnSpc>
            </a:pPr>
            <a:endParaRPr lang="ru-RU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Bold Italics"/>
            </a:endParaRPr>
          </a:p>
          <a:p>
            <a:pPr marL="580299" lvl="2" indent="-285750" algn="just">
              <a:lnSpc>
                <a:spcPts val="2520"/>
              </a:lnSpc>
              <a:buFont typeface="Arial" panose="020B0604020202020204" pitchFamily="34" charset="0"/>
              <a:buChar char="•"/>
            </a:pP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ПЛАН ЗА КОМУНИКАЦИЯ С МЕДИИТЕ И ОБЩЕСТВЕНОСТТА</a:t>
            </a:r>
          </a:p>
          <a:p>
            <a:pPr marL="294549" lvl="2" algn="just">
              <a:lnSpc>
                <a:spcPts val="2520"/>
              </a:lnSpc>
            </a:pPr>
            <a:endParaRPr lang="ru-RU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Bold Italics"/>
            </a:endParaRPr>
          </a:p>
          <a:p>
            <a:pPr marL="580299" lvl="2" indent="-285750" algn="just">
              <a:lnSpc>
                <a:spcPts val="2520"/>
              </a:lnSpc>
              <a:buFont typeface="Arial" panose="020B0604020202020204" pitchFamily="34" charset="0"/>
              <a:buChar char="•"/>
            </a:pP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ОПИСАНИЕ НА НАЙ-ВАЖНИТЕ ОПЕРАЦИИ И СИСТЕМИ ЗА ОСИГУРЯВАНЕ НА НЕПРЕКЪСНАТО ФУНКЦИОНИРАНЕ НА ОПЕРАТИВНИТЕ ПРОЦЕСИ НА ПРЕДПРИЯТИЕТО</a:t>
            </a:r>
          </a:p>
          <a:p>
            <a:pPr marL="294549" lvl="2" algn="just">
              <a:lnSpc>
                <a:spcPts val="2520"/>
              </a:lnSpc>
            </a:pPr>
            <a:endParaRPr lang="ru-RU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Bold Italics"/>
            </a:endParaRPr>
          </a:p>
          <a:p>
            <a:pPr marL="580299" lvl="2" indent="-285750" algn="just">
              <a:lnSpc>
                <a:spcPts val="2520"/>
              </a:lnSpc>
              <a:buFont typeface="Arial" panose="020B0604020202020204" pitchFamily="34" charset="0"/>
              <a:buChar char="•"/>
            </a:pP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СТАНОВИЩА, ИЗРАЗЕНИ ОТ ПРЕДПРИЯТИЕТО ВЪВ ВРЪЗКА С 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ПП - КОГАТО Е ПРИЛОЖИМО</a:t>
            </a:r>
            <a:endParaRPr lang="bg-BG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Bold Italics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4537483" y="1943100"/>
            <a:ext cx="2050229" cy="0"/>
          </a:xfrm>
          <a:prstGeom prst="line">
            <a:avLst/>
          </a:prstGeom>
          <a:ln w="85725" cap="flat">
            <a:solidFill>
              <a:srgbClr val="365679"/>
            </a:solidFill>
            <a:prstDash val="solid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2662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353800" y="0"/>
            <a:ext cx="7701660" cy="10287000"/>
            <a:chOff x="0" y="0"/>
            <a:chExt cx="1026182" cy="11044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26182" cy="1104485"/>
            </a:xfrm>
            <a:custGeom>
              <a:avLst/>
              <a:gdLst/>
              <a:ahLst/>
              <a:cxnLst/>
              <a:rect l="l" t="t" r="r" b="b"/>
              <a:pathLst>
                <a:path w="1026182" h="1104485">
                  <a:moveTo>
                    <a:pt x="18630" y="0"/>
                  </a:moveTo>
                  <a:lnTo>
                    <a:pt x="1007552" y="0"/>
                  </a:lnTo>
                  <a:cubicBezTo>
                    <a:pt x="1017841" y="0"/>
                    <a:pt x="1026182" y="8341"/>
                    <a:pt x="1026182" y="18630"/>
                  </a:cubicBezTo>
                  <a:lnTo>
                    <a:pt x="1026182" y="1085854"/>
                  </a:lnTo>
                  <a:cubicBezTo>
                    <a:pt x="1026182" y="1096144"/>
                    <a:pt x="1017841" y="1104485"/>
                    <a:pt x="1007552" y="1104485"/>
                  </a:cubicBezTo>
                  <a:lnTo>
                    <a:pt x="18630" y="1104485"/>
                  </a:lnTo>
                  <a:cubicBezTo>
                    <a:pt x="13689" y="1104485"/>
                    <a:pt x="8951" y="1102522"/>
                    <a:pt x="5457" y="1099028"/>
                  </a:cubicBezTo>
                  <a:cubicBezTo>
                    <a:pt x="1963" y="1095534"/>
                    <a:pt x="0" y="1090796"/>
                    <a:pt x="0" y="1085854"/>
                  </a:cubicBezTo>
                  <a:lnTo>
                    <a:pt x="0" y="18630"/>
                  </a:lnTo>
                  <a:cubicBezTo>
                    <a:pt x="0" y="13689"/>
                    <a:pt x="1963" y="8951"/>
                    <a:pt x="5457" y="5457"/>
                  </a:cubicBezTo>
                  <a:cubicBezTo>
                    <a:pt x="8951" y="1963"/>
                    <a:pt x="13689" y="0"/>
                    <a:pt x="1863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4" name="TextBox 4"/>
          <p:cNvSpPr txBox="1"/>
          <p:nvPr/>
        </p:nvSpPr>
        <p:spPr>
          <a:xfrm>
            <a:off x="304799" y="191751"/>
            <a:ext cx="10210799" cy="14465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700" cap="small" spc="153" dirty="0" smtClean="0">
                <a:solidFill>
                  <a:srgbClr val="365679"/>
                </a:solidFill>
                <a:latin typeface="Helios Bold" panose="020B0604020202020204" charset="0"/>
                <a:ea typeface="Helios"/>
                <a:cs typeface="Helios"/>
                <a:sym typeface="Helios"/>
              </a:rPr>
              <a:t>СЪДЪРЖАНИЕ НА ПП </a:t>
            </a:r>
          </a:p>
          <a:p>
            <a:pPr algn="ctr"/>
            <a:r>
              <a:rPr lang="ru-RU" sz="4700" cap="small" spc="153" dirty="0" smtClean="0">
                <a:solidFill>
                  <a:srgbClr val="365679"/>
                </a:solidFill>
                <a:latin typeface="Helios Bold" panose="020B0604020202020204" charset="0"/>
                <a:ea typeface="Helios"/>
                <a:cs typeface="Helios"/>
                <a:sym typeface="Helios"/>
              </a:rPr>
              <a:t>НА ГРУПА</a:t>
            </a:r>
            <a:endParaRPr lang="ru-RU" sz="4700" cap="small" spc="153" dirty="0">
              <a:solidFill>
                <a:srgbClr val="365679"/>
              </a:solidFill>
              <a:latin typeface="Helios Bold" panose="020B0604020202020204" charset="0"/>
              <a:ea typeface="Helios"/>
              <a:cs typeface="Helios"/>
              <a:sym typeface="Helio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1353800" y="0"/>
            <a:ext cx="7701660" cy="10858500"/>
          </a:xfrm>
          <a:custGeom>
            <a:avLst/>
            <a:gdLst/>
            <a:ahLst/>
            <a:cxnLst/>
            <a:rect l="l" t="t" r="r" b="b"/>
            <a:pathLst>
              <a:path w="9557702" h="10287000">
                <a:moveTo>
                  <a:pt x="0" y="0"/>
                </a:moveTo>
                <a:lnTo>
                  <a:pt x="9557702" y="0"/>
                </a:lnTo>
                <a:lnTo>
                  <a:pt x="955770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9821" t="-8788" b="-8788"/>
            </a:stretch>
          </a:blipFill>
        </p:spPr>
      </p:sp>
      <p:sp>
        <p:nvSpPr>
          <p:cNvPr id="12" name="Rectangle 11"/>
          <p:cNvSpPr/>
          <p:nvPr/>
        </p:nvSpPr>
        <p:spPr>
          <a:xfrm>
            <a:off x="609599" y="2705100"/>
            <a:ext cx="9899469" cy="6504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0299" lvl="2" indent="-285750" algn="just">
              <a:lnSpc>
                <a:spcPts val="2520"/>
              </a:lnSpc>
              <a:buFont typeface="Arial" panose="020B0604020202020204" pitchFamily="34" charset="0"/>
              <a:buChar char="•"/>
            </a:pPr>
            <a:r>
              <a:rPr lang="bg-BG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Описание на 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действия по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преструктуриране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,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които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се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предвижда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да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бъдат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предприети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спрямо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всеки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субект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, при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който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се 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налагат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мерки за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осигуряване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на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непрекъснатостта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на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критичните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функции</a:t>
            </a:r>
          </a:p>
          <a:p>
            <a:pPr marL="294549" lvl="2" algn="just">
              <a:lnSpc>
                <a:spcPts val="2520"/>
              </a:lnSpc>
            </a:pPr>
            <a:endParaRPr lang="ru-RU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Bold Italics"/>
            </a:endParaRPr>
          </a:p>
          <a:p>
            <a:pPr marL="580299" lvl="2" indent="-285750" algn="just">
              <a:lnSpc>
                <a:spcPts val="2520"/>
              </a:lnSpc>
              <a:buFont typeface="Arial" panose="020B0604020202020204" pitchFamily="34" charset="0"/>
              <a:buChar char="•"/>
            </a:pP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Описание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доколко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инструментите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за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преструктуриране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и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правомощията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за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преструктуриране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могат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да се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прилагат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/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упражняват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по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координиран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начин и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установяване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възможните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пречки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пред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координираното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преструктуриране</a:t>
            </a:r>
            <a:endParaRPr lang="ru-RU" cap="all" dirty="0" smtClean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Bold Italics"/>
            </a:endParaRPr>
          </a:p>
          <a:p>
            <a:pPr marL="294549" lvl="2" algn="just">
              <a:lnSpc>
                <a:spcPts val="2520"/>
              </a:lnSpc>
            </a:pPr>
            <a:endParaRPr lang="ru-RU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Bold Italics"/>
            </a:endParaRPr>
          </a:p>
          <a:p>
            <a:pPr marL="580299" lvl="2" indent="-285750" algn="just">
              <a:lnSpc>
                <a:spcPts val="2520"/>
              </a:lnSpc>
              <a:buFont typeface="Arial" panose="020B0604020202020204" pitchFamily="34" charset="0"/>
              <a:buChar char="•"/>
            </a:pP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определяне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подходящите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механизми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за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сътрудничество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и координация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със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съответните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регулаторни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органи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в трети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държави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,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Когато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групата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включва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субекти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в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такива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, и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последствията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за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преструктуриране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в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рамките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на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съюза</a:t>
            </a:r>
            <a:endParaRPr lang="ru-RU" cap="all" dirty="0" smtClean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Bold Italics"/>
            </a:endParaRPr>
          </a:p>
          <a:p>
            <a:pPr marL="294549" lvl="2" algn="just">
              <a:lnSpc>
                <a:spcPts val="2520"/>
              </a:lnSpc>
            </a:pPr>
            <a:endParaRPr lang="ru-RU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Bold Italics"/>
            </a:endParaRPr>
          </a:p>
          <a:p>
            <a:pPr marL="580299" lvl="2" indent="-285750" algn="just">
              <a:lnSpc>
                <a:spcPts val="2520"/>
              </a:lnSpc>
              <a:buFont typeface="Arial" panose="020B0604020202020204" pitchFamily="34" charset="0"/>
              <a:buChar char="•"/>
            </a:pP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нАбелязване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мерките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,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включително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правното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и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икономическо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обособяване на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определени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функции или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стопански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дейности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,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необходими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за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улесняване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преструктурирането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на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групата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,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съобразно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вътрешногруповите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зависимости</a:t>
            </a:r>
          </a:p>
          <a:p>
            <a:pPr marL="294549" lvl="2" algn="just">
              <a:lnSpc>
                <a:spcPts val="2520"/>
              </a:lnSpc>
            </a:pPr>
            <a:endParaRPr lang="ru-RU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Bold Italics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4340454" y="1714500"/>
            <a:ext cx="2050229" cy="0"/>
          </a:xfrm>
          <a:prstGeom prst="line">
            <a:avLst/>
          </a:prstGeom>
          <a:ln w="85725" cap="flat">
            <a:solidFill>
              <a:srgbClr val="365679"/>
            </a:solidFill>
            <a:prstDash val="solid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6871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353800" y="0"/>
            <a:ext cx="7701660" cy="10287000"/>
            <a:chOff x="0" y="0"/>
            <a:chExt cx="1026182" cy="11044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26182" cy="1104485"/>
            </a:xfrm>
            <a:custGeom>
              <a:avLst/>
              <a:gdLst/>
              <a:ahLst/>
              <a:cxnLst/>
              <a:rect l="l" t="t" r="r" b="b"/>
              <a:pathLst>
                <a:path w="1026182" h="1104485">
                  <a:moveTo>
                    <a:pt x="18630" y="0"/>
                  </a:moveTo>
                  <a:lnTo>
                    <a:pt x="1007552" y="0"/>
                  </a:lnTo>
                  <a:cubicBezTo>
                    <a:pt x="1017841" y="0"/>
                    <a:pt x="1026182" y="8341"/>
                    <a:pt x="1026182" y="18630"/>
                  </a:cubicBezTo>
                  <a:lnTo>
                    <a:pt x="1026182" y="1085854"/>
                  </a:lnTo>
                  <a:cubicBezTo>
                    <a:pt x="1026182" y="1096144"/>
                    <a:pt x="1017841" y="1104485"/>
                    <a:pt x="1007552" y="1104485"/>
                  </a:cubicBezTo>
                  <a:lnTo>
                    <a:pt x="18630" y="1104485"/>
                  </a:lnTo>
                  <a:cubicBezTo>
                    <a:pt x="13689" y="1104485"/>
                    <a:pt x="8951" y="1102522"/>
                    <a:pt x="5457" y="1099028"/>
                  </a:cubicBezTo>
                  <a:cubicBezTo>
                    <a:pt x="1963" y="1095534"/>
                    <a:pt x="0" y="1090796"/>
                    <a:pt x="0" y="1085854"/>
                  </a:cubicBezTo>
                  <a:lnTo>
                    <a:pt x="0" y="18630"/>
                  </a:lnTo>
                  <a:cubicBezTo>
                    <a:pt x="0" y="13689"/>
                    <a:pt x="1963" y="8951"/>
                    <a:pt x="5457" y="5457"/>
                  </a:cubicBezTo>
                  <a:cubicBezTo>
                    <a:pt x="8951" y="1963"/>
                    <a:pt x="13689" y="0"/>
                    <a:pt x="1863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4" name="TextBox 4"/>
          <p:cNvSpPr txBox="1"/>
          <p:nvPr/>
        </p:nvSpPr>
        <p:spPr>
          <a:xfrm>
            <a:off x="609600" y="190500"/>
            <a:ext cx="10210799" cy="14465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700" cap="small" spc="153" dirty="0" smtClean="0">
                <a:solidFill>
                  <a:srgbClr val="365679"/>
                </a:solidFill>
                <a:latin typeface="Helios Bold" panose="020B0604020202020204" charset="0"/>
                <a:ea typeface="Helios"/>
                <a:cs typeface="Helios"/>
                <a:sym typeface="Helios"/>
              </a:rPr>
              <a:t>СЪДЪРЖАНИЕ НА ПП </a:t>
            </a:r>
          </a:p>
          <a:p>
            <a:pPr algn="ctr"/>
            <a:r>
              <a:rPr lang="ru-RU" sz="4700" cap="small" spc="153" dirty="0" smtClean="0">
                <a:solidFill>
                  <a:srgbClr val="365679"/>
                </a:solidFill>
                <a:latin typeface="Helios Bold" panose="020B0604020202020204" charset="0"/>
                <a:ea typeface="Helios"/>
                <a:cs typeface="Helios"/>
                <a:sym typeface="Helios"/>
              </a:rPr>
              <a:t>НА ГРУПА </a:t>
            </a:r>
            <a:endParaRPr lang="ru-RU" sz="4700" cap="small" spc="153" dirty="0">
              <a:solidFill>
                <a:srgbClr val="365679"/>
              </a:solidFill>
              <a:latin typeface="Helios Bold" panose="020B0604020202020204" charset="0"/>
              <a:ea typeface="Helios"/>
              <a:cs typeface="Helios"/>
              <a:sym typeface="Helio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1353800" y="0"/>
            <a:ext cx="7701660" cy="10858500"/>
          </a:xfrm>
          <a:custGeom>
            <a:avLst/>
            <a:gdLst/>
            <a:ahLst/>
            <a:cxnLst/>
            <a:rect l="l" t="t" r="r" b="b"/>
            <a:pathLst>
              <a:path w="9557702" h="10287000">
                <a:moveTo>
                  <a:pt x="0" y="0"/>
                </a:moveTo>
                <a:lnTo>
                  <a:pt x="9557702" y="0"/>
                </a:lnTo>
                <a:lnTo>
                  <a:pt x="955770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9821" t="-8788" b="-8788"/>
            </a:stretch>
          </a:blipFill>
        </p:spPr>
      </p:sp>
      <p:sp>
        <p:nvSpPr>
          <p:cNvPr id="12" name="Rectangle 11"/>
          <p:cNvSpPr/>
          <p:nvPr/>
        </p:nvSpPr>
        <p:spPr>
          <a:xfrm>
            <a:off x="609600" y="2857500"/>
            <a:ext cx="9906000" cy="6504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0299" lvl="2" indent="-285750" algn="just">
              <a:lnSpc>
                <a:spcPts val="2520"/>
              </a:lnSpc>
              <a:buFont typeface="Arial" panose="020B0604020202020204" pitchFamily="34" charset="0"/>
              <a:buChar char="•"/>
            </a:pP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Определяне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наличните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източници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за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финансиране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на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действията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по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преструктуриране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на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групата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. при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използване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на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гаранционни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схеми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или 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на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механизъм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на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финансиране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-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определяне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принципите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за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поделяне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на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отговорността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за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това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финансиране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с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наличните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източници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на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финансиране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в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отделните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държави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членки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,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като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не се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предвижда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извънредна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публична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финансова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подкрепа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endParaRPr lang="ru-RU" cap="all" dirty="0" smtClean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Bold Italics"/>
            </a:endParaRPr>
          </a:p>
          <a:p>
            <a:pPr marL="294549" lvl="2" algn="just">
              <a:lnSpc>
                <a:spcPts val="2520"/>
              </a:lnSpc>
            </a:pPr>
            <a:endParaRPr lang="ru-RU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Bold Italics"/>
            </a:endParaRPr>
          </a:p>
          <a:p>
            <a:pPr marL="580299" lvl="2" indent="-285750" algn="just">
              <a:lnSpc>
                <a:spcPts val="2520"/>
              </a:lnSpc>
              <a:buFont typeface="Arial" panose="020B0604020202020204" pitchFamily="34" charset="0"/>
              <a:buChar char="•"/>
            </a:pPr>
            <a:r>
              <a:rPr lang="bg-BG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Стратегиите за преструктуриране трябва да бъдат приложими на ниво предприятие</a:t>
            </a:r>
            <a:endParaRPr lang="ru-RU" cap="all" dirty="0" smtClean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Bold Italics"/>
            </a:endParaRPr>
          </a:p>
          <a:p>
            <a:pPr marL="294549" lvl="2" algn="just">
              <a:lnSpc>
                <a:spcPts val="2520"/>
              </a:lnSpc>
            </a:pPr>
            <a:endParaRPr lang="ru-RU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Bold Italics"/>
            </a:endParaRPr>
          </a:p>
          <a:p>
            <a:pPr marL="580299" lvl="2" indent="-285750" algn="just">
              <a:lnSpc>
                <a:spcPts val="2520"/>
              </a:lnSpc>
              <a:buFont typeface="Arial" panose="020B0604020202020204" pitchFamily="34" charset="0"/>
              <a:buChar char="•"/>
            </a:pP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За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гарантиране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, че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пп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са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кратки и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практични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–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изготвяне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ръководства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от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предприятието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или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наръчници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от органа по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преструктуриране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en-US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(</a:t>
            </a:r>
            <a:r>
              <a:rPr lang="bg-BG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оп</a:t>
            </a:r>
            <a:r>
              <a:rPr lang="en-US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)</a:t>
            </a:r>
            <a:endParaRPr lang="ru-RU" cap="all" dirty="0" smtClean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Bold Italics"/>
            </a:endParaRPr>
          </a:p>
          <a:p>
            <a:pPr marL="294549" lvl="2" algn="just">
              <a:lnSpc>
                <a:spcPts val="2520"/>
              </a:lnSpc>
            </a:pPr>
            <a:endParaRPr lang="ru-RU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Bold Italics"/>
            </a:endParaRPr>
          </a:p>
          <a:p>
            <a:pPr marL="580299" lvl="2" indent="-285750" algn="just">
              <a:lnSpc>
                <a:spcPts val="2520"/>
              </a:lnSpc>
              <a:buFont typeface="Arial" panose="020B0604020202020204" pitchFamily="34" charset="0"/>
              <a:buChar char="•"/>
            </a:pP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Алтернативната стратегия по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преструктуриране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в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допълнение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на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предпочитаната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такава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увеличава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възможносите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за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преструктуриране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и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планирането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на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сценариите</a:t>
            </a:r>
            <a:endParaRPr lang="ru-RU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Bold Italics"/>
            </a:endParaRPr>
          </a:p>
          <a:p>
            <a:pPr marL="294549" lvl="2" algn="just">
              <a:lnSpc>
                <a:spcPts val="2520"/>
              </a:lnSpc>
            </a:pPr>
            <a:endParaRPr lang="ru-RU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Bold Italics"/>
            </a:endParaRPr>
          </a:p>
          <a:p>
            <a:pPr marL="294549" lvl="2" algn="just">
              <a:lnSpc>
                <a:spcPts val="2520"/>
              </a:lnSpc>
            </a:pPr>
            <a:endParaRPr lang="ru-RU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Bold Italics"/>
            </a:endParaRPr>
          </a:p>
          <a:p>
            <a:pPr marL="294549" lvl="2" algn="just">
              <a:lnSpc>
                <a:spcPts val="2520"/>
              </a:lnSpc>
            </a:pPr>
            <a:endParaRPr lang="ru-RU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Bold Italics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4689884" y="1790700"/>
            <a:ext cx="2050229" cy="0"/>
          </a:xfrm>
          <a:prstGeom prst="line">
            <a:avLst/>
          </a:prstGeom>
          <a:ln w="85725" cap="flat">
            <a:solidFill>
              <a:srgbClr val="365679"/>
            </a:solidFill>
            <a:prstDash val="solid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3753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-1013497" y="-29749"/>
            <a:ext cx="15659622" cy="16009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02"/>
              </a:lnSpc>
              <a:spcBef>
                <a:spcPct val="0"/>
              </a:spcBef>
            </a:pPr>
            <a:r>
              <a:rPr lang="bg-BG" sz="4700" cap="small" spc="153" dirty="0" smtClean="0">
                <a:solidFill>
                  <a:srgbClr val="365679"/>
                </a:solidFill>
                <a:latin typeface="Helios Bold" panose="020B0604020202020204" charset="0"/>
                <a:ea typeface="Helios"/>
                <a:cs typeface="Helios"/>
                <a:sym typeface="Helios Bold"/>
              </a:rPr>
              <a:t>ОЦЕНКА НА ВЪЗМОЖНОСТТА ЗА ПРЕСТРУКТУРИРАНЕ  (ВКЛ. НА ГРУПА) </a:t>
            </a:r>
            <a:endParaRPr lang="bg-BG" sz="4700" cap="small" spc="153" dirty="0">
              <a:solidFill>
                <a:srgbClr val="365679"/>
              </a:solidFill>
              <a:latin typeface="Helios Bold" panose="020B0604020202020204" charset="0"/>
              <a:ea typeface="Helios"/>
              <a:cs typeface="Helios"/>
              <a:sym typeface="Helios Bold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5697200" y="-642941"/>
            <a:ext cx="2590800" cy="10815302"/>
            <a:chOff x="6457" y="0"/>
            <a:chExt cx="484263" cy="666116"/>
          </a:xfrm>
        </p:grpSpPr>
        <p:sp>
          <p:nvSpPr>
            <p:cNvPr id="6" name="Freeform 6"/>
            <p:cNvSpPr/>
            <p:nvPr/>
          </p:nvSpPr>
          <p:spPr>
            <a:xfrm>
              <a:off x="6457" y="0"/>
              <a:ext cx="484263" cy="666116"/>
            </a:xfrm>
            <a:custGeom>
              <a:avLst/>
              <a:gdLst/>
              <a:ahLst/>
              <a:cxnLst/>
              <a:rect l="l" t="t" r="r" b="b"/>
              <a:pathLst>
                <a:path w="490720" h="666116">
                  <a:moveTo>
                    <a:pt x="287520" y="0"/>
                  </a:moveTo>
                  <a:lnTo>
                    <a:pt x="0" y="0"/>
                  </a:lnTo>
                  <a:lnTo>
                    <a:pt x="203200" y="666116"/>
                  </a:lnTo>
                  <a:lnTo>
                    <a:pt x="490720" y="666116"/>
                  </a:lnTo>
                  <a:lnTo>
                    <a:pt x="287520" y="0"/>
                  </a:lnTo>
                  <a:close/>
                </a:path>
              </a:pathLst>
            </a:custGeom>
            <a:blipFill>
              <a:blip r:embed="rId2"/>
              <a:stretch>
                <a:fillRect l="-51870" r="-51870"/>
              </a:stretch>
            </a:blipFill>
          </p:spPr>
        </p:sp>
      </p:grpSp>
      <p:sp>
        <p:nvSpPr>
          <p:cNvPr id="10" name="AutoShape 7"/>
          <p:cNvSpPr/>
          <p:nvPr/>
        </p:nvSpPr>
        <p:spPr>
          <a:xfrm>
            <a:off x="5791200" y="1714500"/>
            <a:ext cx="2050229" cy="0"/>
          </a:xfrm>
          <a:prstGeom prst="line">
            <a:avLst/>
          </a:prstGeom>
          <a:ln w="85725" cap="flat">
            <a:solidFill>
              <a:srgbClr val="36567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TextBox 10"/>
          <p:cNvSpPr txBox="1"/>
          <p:nvPr/>
        </p:nvSpPr>
        <p:spPr>
          <a:xfrm>
            <a:off x="265491" y="1828050"/>
            <a:ext cx="15665228" cy="5833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2" indent="-285750" algn="just">
              <a:lnSpc>
                <a:spcPts val="2520"/>
              </a:lnSpc>
              <a:buFont typeface="Arial" panose="020B0604020202020204" pitchFamily="34" charset="0"/>
              <a:buChar char="•"/>
            </a:pP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ОЦЕНКА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доколко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:</a:t>
            </a:r>
          </a:p>
          <a:p>
            <a:pPr marL="1200150" lvl="4" indent="-285750" algn="just">
              <a:lnSpc>
                <a:spcPts val="2520"/>
              </a:lnSpc>
              <a:buFontTx/>
              <a:buChar char="-"/>
            </a:pP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ПРЕДПРИЯТИЕТО ДА МОЖЕ ДА СЕ ЛИКВИДИРА В РЕЗУЛТАТ НА ОБИЧАЙНА ПРОЦЕДУРА ПО НЕСЪСТОЯТЕЛНОСТ</a:t>
            </a:r>
            <a:endParaRPr lang="ru-RU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Bold Italics"/>
            </a:endParaRPr>
          </a:p>
          <a:p>
            <a:pPr marL="1200150" lvl="4" indent="-285750" algn="just">
              <a:lnSpc>
                <a:spcPts val="2520"/>
              </a:lnSpc>
              <a:buFontTx/>
              <a:buChar char="-"/>
            </a:pP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ОП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може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ДА ПРЕСТРУКТУРИРА ПРЕДПРИЯТИЕТО ЧРЕЗ ПРИЛАГАНЕ НА ИНСТРУМЕНТИТЕ И ПРАВОМОЩИЯТА ЗА ПРЕСТРУКТУРИРАНЕ</a:t>
            </a:r>
          </a:p>
          <a:p>
            <a:pPr marL="1200150" lvl="4" indent="-285750" algn="just">
              <a:lnSpc>
                <a:spcPts val="2520"/>
              </a:lnSpc>
              <a:buFontTx/>
              <a:buChar char="-"/>
            </a:pPr>
            <a:endParaRPr lang="ru-RU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Bold Italics"/>
            </a:endParaRPr>
          </a:p>
          <a:p>
            <a:pPr marL="285750" lvl="2" indent="-285750" algn="just">
              <a:lnSpc>
                <a:spcPts val="2520"/>
              </a:lnSpc>
              <a:buFont typeface="Arial" panose="020B0604020202020204" pitchFamily="34" charset="0"/>
              <a:buChar char="•"/>
            </a:pP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ОСЪЩЕСТВИМОСТТА И НАДЕЖДНОСТТА НЕ СА ДЕФИНИРАНИ В ДИРЕКТИВА (ЕС) 2025/1. В КОНТЕКСТА 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НА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ДИРЕКТИВа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2014/59/ЕС 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за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създаване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на рамка за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възстановяване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и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преструктуриране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на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кредитни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институции и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инвестиционни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посредници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:</a:t>
            </a:r>
          </a:p>
          <a:p>
            <a:pPr marL="1200150" lvl="4" indent="-285750" algn="just">
              <a:lnSpc>
                <a:spcPts val="2520"/>
              </a:lnSpc>
              <a:buFontTx/>
              <a:buChar char="-"/>
            </a:pP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ОСЪЩЕСТВИМОСТТА –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свързва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се с ВЪЗМОЖНОСТТА ЗА ЕФЕКТИВНО ИМПЛЕМЕНТИРАНЕ НА ПРЕДПОЧИТАНАТА СТРАТЕГИЯ ЗА ПРЕСТРУКТУРИРАНЕ</a:t>
            </a:r>
            <a:endParaRPr lang="ru-RU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Bold Italics"/>
            </a:endParaRPr>
          </a:p>
          <a:p>
            <a:pPr marL="1200150" lvl="4" indent="-285750" algn="just">
              <a:lnSpc>
                <a:spcPts val="2520"/>
              </a:lnSpc>
              <a:buFontTx/>
              <a:buChar char="-"/>
            </a:pP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НАДЕЖДНОСТТА - с ПОТЕНЦИАЛНОТО ВЪЗДЕЙСТВИЕ НА ИМПЛЕМЕНТИРАНЕТО НА СТРАТЕГИЯТА ЗА ПРЕСТРУКТУРИРАНЕ ВЪРХУ ФИНАНСОВАТА СИСТЕМА И РЕАЛНАТА ИКОНОМИКА И ЗАЩИТАТА НА ОПРЕДЕЛЕНИ ЗАИНТЕРЕСОВАНИ СТРАНИ</a:t>
            </a:r>
          </a:p>
          <a:p>
            <a:pPr marL="1200150" lvl="4" indent="-285750" algn="just">
              <a:lnSpc>
                <a:spcPts val="2520"/>
              </a:lnSpc>
              <a:buFontTx/>
              <a:buChar char="-"/>
            </a:pPr>
            <a:endParaRPr lang="ru-RU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Bold Italics"/>
            </a:endParaRPr>
          </a:p>
          <a:p>
            <a:pPr marL="285750" lvl="2" indent="-285750" algn="just">
              <a:lnSpc>
                <a:spcPts val="2520"/>
              </a:lnSpc>
              <a:buFont typeface="Arial" panose="020B0604020202020204" pitchFamily="34" charset="0"/>
              <a:buChar char="•"/>
            </a:pP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3 НИВА НА ОЦЕНКА в СЛУЧАЙ, ЧЕ оп ПРИЕМЕ, ЧЕ Е НЕОБХОДИМО ДА ПРЕДПРИЕМЕ ДЕЙСТВИЕ ПО ПРЕСТРУКТУРИРАНЕ:</a:t>
            </a:r>
            <a:endParaRPr lang="ru-RU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Italics"/>
            </a:endParaRPr>
          </a:p>
          <a:p>
            <a:pPr marL="1200150" lvl="4" indent="-285750" algn="just">
              <a:lnSpc>
                <a:spcPts val="2520"/>
              </a:lnSpc>
              <a:buFontTx/>
              <a:buChar char="-"/>
            </a:pP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ИЗБОР НА ПРЕДПОЧИТАНА СТРАТЕГИЯ ЗА ПРЕСТРУКТУРИРАНЕ</a:t>
            </a:r>
          </a:p>
          <a:p>
            <a:pPr marL="1200150" lvl="4" indent="-285750" algn="just">
              <a:lnSpc>
                <a:spcPts val="2520"/>
              </a:lnSpc>
              <a:buFontTx/>
              <a:buChar char="-"/>
            </a:pP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ОЦЕНКА НА ЕФЕКТИВНОСТТА НА СТРАТЕГИЯТА И НА ПРЕЧКИТЕ ПРЕД НЕЯ</a:t>
            </a:r>
          </a:p>
          <a:p>
            <a:pPr marL="1200150" lvl="4" indent="-285750" algn="just">
              <a:lnSpc>
                <a:spcPts val="2520"/>
              </a:lnSpc>
              <a:buFontTx/>
              <a:buChar char="-"/>
            </a:pP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Оценка на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стратегията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според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целите на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преструктурирането</a:t>
            </a:r>
            <a:endParaRPr lang="bg-BG" b="1" cap="all" dirty="0" smtClean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Itali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399" y="7661698"/>
            <a:ext cx="15891411" cy="2657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ts val="2520"/>
              </a:lnSpc>
              <a:buFont typeface="Arial" panose="020B0604020202020204" pitchFamily="34" charset="0"/>
              <a:buChar char="•"/>
            </a:pP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за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оценката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на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осъществимостта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Директива (ЕС) 2025/1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включва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показатели 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на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възможността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за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преструктуриране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,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посочени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в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Приложението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към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същата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,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които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оп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трябва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най-малко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да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съобрази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: </a:t>
            </a:r>
          </a:p>
          <a:p>
            <a:pPr algn="just">
              <a:lnSpc>
                <a:spcPts val="2520"/>
              </a:lnSpc>
            </a:pP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	-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непрекъснатост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на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дейността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			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-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достъп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до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инфраструктуртите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на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финансовите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пазари</a:t>
            </a:r>
            <a:endParaRPr lang="ru-RU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Italics"/>
            </a:endParaRPr>
          </a:p>
          <a:p>
            <a:pPr algn="just">
              <a:lnSpc>
                <a:spcPts val="2520"/>
              </a:lnSpc>
            </a:pP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	-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възможност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 за 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обособяване			-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капацитет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за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поемане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на загуби и рекапитализация</a:t>
            </a:r>
          </a:p>
          <a:p>
            <a:pPr algn="just">
              <a:lnSpc>
                <a:spcPts val="2520"/>
              </a:lnSpc>
            </a:pP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	-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ликвидност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и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финансиране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при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преструктуриране</a:t>
            </a:r>
            <a:endParaRPr lang="ru-RU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Italics"/>
            </a:endParaRPr>
          </a:p>
          <a:p>
            <a:pPr algn="just">
              <a:lnSpc>
                <a:spcPts val="2520"/>
              </a:lnSpc>
            </a:pP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	-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информационни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системи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и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изисквания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за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данните</a:t>
            </a:r>
            <a:endParaRPr lang="ru-RU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Italics"/>
            </a:endParaRPr>
          </a:p>
          <a:p>
            <a:pPr algn="just">
              <a:lnSpc>
                <a:spcPts val="2520"/>
              </a:lnSpc>
            </a:pP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	-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комуникация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					-  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управление			</a:t>
            </a:r>
          </a:p>
          <a:p>
            <a:pPr algn="just">
              <a:lnSpc>
                <a:spcPts val="2520"/>
              </a:lnSpc>
            </a:pP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	-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надеждност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и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въздействие</a:t>
            </a:r>
            <a:endParaRPr lang="ru-RU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Itali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1963399" y="-1"/>
            <a:ext cx="6736741" cy="10172361"/>
            <a:chOff x="0" y="0"/>
            <a:chExt cx="490720" cy="66611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90720" cy="666116"/>
            </a:xfrm>
            <a:custGeom>
              <a:avLst/>
              <a:gdLst/>
              <a:ahLst/>
              <a:cxnLst/>
              <a:rect l="l" t="t" r="r" b="b"/>
              <a:pathLst>
                <a:path w="490720" h="666116">
                  <a:moveTo>
                    <a:pt x="287520" y="0"/>
                  </a:moveTo>
                  <a:lnTo>
                    <a:pt x="0" y="0"/>
                  </a:lnTo>
                  <a:lnTo>
                    <a:pt x="203200" y="666116"/>
                  </a:lnTo>
                  <a:lnTo>
                    <a:pt x="490720" y="666116"/>
                  </a:lnTo>
                  <a:lnTo>
                    <a:pt x="287520" y="0"/>
                  </a:lnTo>
                  <a:close/>
                </a:path>
              </a:pathLst>
            </a:custGeom>
            <a:blipFill>
              <a:blip r:embed="rId3"/>
              <a:stretch>
                <a:fillRect l="-51870" r="-51870"/>
              </a:stretch>
            </a:blipFill>
          </p:spPr>
        </p:sp>
      </p:grpSp>
      <p:sp>
        <p:nvSpPr>
          <p:cNvPr id="10" name="TextBox 3"/>
          <p:cNvSpPr txBox="1"/>
          <p:nvPr/>
        </p:nvSpPr>
        <p:spPr>
          <a:xfrm>
            <a:off x="145230" y="353066"/>
            <a:ext cx="1136097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4000" cap="small" spc="153" dirty="0">
                <a:solidFill>
                  <a:srgbClr val="365679"/>
                </a:solidFill>
                <a:latin typeface="Helios Bold" panose="020B0604020202020204" charset="0"/>
                <a:ea typeface="Helios"/>
                <a:cs typeface="Helios"/>
                <a:sym typeface="Helios Bold"/>
              </a:rPr>
              <a:t>ОПРЕДЕЛЯНЕ НА </a:t>
            </a:r>
            <a:r>
              <a:rPr lang="ru-RU" sz="4000" cap="small" spc="153" dirty="0" smtClean="0">
                <a:solidFill>
                  <a:srgbClr val="365679"/>
                </a:solidFill>
                <a:latin typeface="Helios Bold" panose="020B0604020202020204" charset="0"/>
                <a:ea typeface="Helios"/>
                <a:cs typeface="Helios"/>
                <a:sym typeface="Helios Bold"/>
              </a:rPr>
              <a:t> ПРЕ/ЗАСТРАХОВАТЕЛИ</a:t>
            </a:r>
            <a:r>
              <a:rPr lang="ru-RU" sz="4000" cap="small" spc="153" dirty="0">
                <a:solidFill>
                  <a:srgbClr val="365679"/>
                </a:solidFill>
                <a:latin typeface="Helios Bold" panose="020B0604020202020204" charset="0"/>
                <a:ea typeface="Helios"/>
                <a:cs typeface="Helios"/>
                <a:sym typeface="Helios Bold"/>
              </a:rPr>
              <a:t>, ЗАДЪЛЖЕНИ ДА ИЗГОТВЯТ </a:t>
            </a:r>
            <a:r>
              <a:rPr lang="ru-RU" sz="4000" cap="small" spc="153" dirty="0" smtClean="0">
                <a:solidFill>
                  <a:srgbClr val="365679"/>
                </a:solidFill>
                <a:latin typeface="Helios Bold" panose="020B0604020202020204" charset="0"/>
                <a:ea typeface="Helios"/>
                <a:cs typeface="Helios"/>
                <a:sym typeface="Helios Bold"/>
              </a:rPr>
              <a:t>ПП</a:t>
            </a:r>
            <a:endParaRPr lang="ru-RU" sz="4000" cap="small" spc="153" dirty="0">
              <a:solidFill>
                <a:srgbClr val="365679"/>
              </a:solidFill>
              <a:latin typeface="Helios Bold" panose="020B0604020202020204" charset="0"/>
              <a:ea typeface="Helios"/>
              <a:cs typeface="Helios"/>
              <a:sym typeface="Helios Bold"/>
            </a:endParaRPr>
          </a:p>
        </p:txBody>
      </p:sp>
      <p:sp>
        <p:nvSpPr>
          <p:cNvPr id="11" name="AutoShape 7"/>
          <p:cNvSpPr/>
          <p:nvPr/>
        </p:nvSpPr>
        <p:spPr>
          <a:xfrm>
            <a:off x="4953000" y="2400300"/>
            <a:ext cx="2050229" cy="0"/>
          </a:xfrm>
          <a:prstGeom prst="line">
            <a:avLst/>
          </a:prstGeom>
          <a:ln w="85725" cap="flat">
            <a:solidFill>
              <a:srgbClr val="36567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TextBox 2"/>
          <p:cNvSpPr txBox="1"/>
          <p:nvPr/>
        </p:nvSpPr>
        <p:spPr>
          <a:xfrm>
            <a:off x="381000" y="2857500"/>
            <a:ext cx="12268200" cy="7145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37264" lvl="2" indent="-285750" algn="just">
              <a:lnSpc>
                <a:spcPts val="2520"/>
              </a:lnSpc>
              <a:buFont typeface="Arial" panose="020B0604020202020204" pitchFamily="34" charset="0"/>
              <a:buChar char="•"/>
            </a:pPr>
            <a:r>
              <a:rPr lang="bg-BG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пре</a:t>
            </a:r>
            <a:r>
              <a:rPr lang="bg-BG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/застрахователно предприятие, за което оп прецени, че е по-вероятно в сравнение с други предприятия в обхвата на неговата компетентност действието по преструктуриране да бъде в обществен интерес, в случай на неизпълнение на задълженията на съответното предприятие или за които преценят, че изпълнява критична функция</a:t>
            </a:r>
            <a:endParaRPr lang="en-US" cap="all" dirty="0" smtClean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League Spartan"/>
            </a:endParaRPr>
          </a:p>
          <a:p>
            <a:pPr marL="937264" lvl="2" indent="-285750" algn="just">
              <a:lnSpc>
                <a:spcPts val="2520"/>
              </a:lnSpc>
              <a:buFont typeface="Arial" panose="020B0604020202020204" pitchFamily="34" charset="0"/>
              <a:buChar char="•"/>
            </a:pPr>
            <a:endParaRPr lang="en-US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League Spartan"/>
            </a:endParaRPr>
          </a:p>
          <a:p>
            <a:pPr marL="937264" lvl="2" indent="-285750" algn="just">
              <a:lnSpc>
                <a:spcPts val="2520"/>
              </a:lnSpc>
              <a:buFont typeface="Arial" panose="020B0604020202020204" pitchFamily="34" charset="0"/>
              <a:buChar char="•"/>
            </a:pP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най-малко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</a:t>
            </a:r>
            <a:r>
              <a:rPr lang="ru-RU" sz="2000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4</a:t>
            </a:r>
            <a:r>
              <a:rPr lang="ru-RU" sz="2000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0</a:t>
            </a:r>
            <a:r>
              <a:rPr lang="ru-RU" sz="2000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% 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от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живото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(пре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)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застрахователния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пазар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на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Държавата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членка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и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най-малко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</a:t>
            </a:r>
            <a:r>
              <a:rPr lang="ru-RU" sz="2000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40</a:t>
            </a:r>
            <a:r>
              <a:rPr lang="ru-RU" sz="2000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%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от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пазара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на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общо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(пре)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застраховане</a:t>
            </a:r>
            <a:endParaRPr lang="ru-RU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League Spartan"/>
            </a:endParaRPr>
          </a:p>
          <a:p>
            <a:pPr marL="651514" lvl="2" algn="just">
              <a:lnSpc>
                <a:spcPts val="2520"/>
              </a:lnSpc>
            </a:pPr>
            <a:endParaRPr lang="ru-RU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League Spartan"/>
            </a:endParaRPr>
          </a:p>
          <a:p>
            <a:pPr marL="937264" lvl="2" indent="-285750" algn="just">
              <a:lnSpc>
                <a:spcPts val="2520"/>
              </a:lnSpc>
              <a:buFont typeface="Arial" panose="020B0604020202020204" pitchFamily="34" charset="0"/>
              <a:buChar char="•"/>
            </a:pP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пазарният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дял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на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животозастраховането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се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базира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на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брутния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размер на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техническите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резерви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, 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пазарният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дял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на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общото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застраховане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- на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брутните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записани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премии</a:t>
            </a:r>
          </a:p>
          <a:p>
            <a:pPr marL="937264" lvl="2" indent="-285750" algn="just">
              <a:lnSpc>
                <a:spcPts val="2520"/>
              </a:lnSpc>
              <a:buFont typeface="Arial" panose="020B0604020202020204" pitchFamily="34" charset="0"/>
              <a:buChar char="•"/>
            </a:pPr>
            <a:endParaRPr lang="ru-RU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League Spartan"/>
            </a:endParaRPr>
          </a:p>
          <a:p>
            <a:pPr marL="937264" lvl="2" indent="-285750" algn="just">
              <a:lnSpc>
                <a:spcPts val="2520"/>
              </a:lnSpc>
              <a:buFont typeface="Arial" panose="020B0604020202020204" pitchFamily="34" charset="0"/>
              <a:buChar char="•"/>
            </a:pP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критерии 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за 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оценка: </a:t>
            </a:r>
            <a:r>
              <a:rPr lang="bg-BG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необходимостта от постигане на целите на преструктурирането, 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размер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, бизнес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модел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, рисков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профил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,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взаимосвързаност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и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заменяемост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,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трансгрансгранична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дейност</a:t>
            </a:r>
            <a:endParaRPr lang="ru-RU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League Spartan"/>
            </a:endParaRPr>
          </a:p>
          <a:p>
            <a:pPr marL="937264" lvl="2" indent="-285750" algn="just">
              <a:lnSpc>
                <a:spcPts val="2520"/>
              </a:lnSpc>
              <a:buFont typeface="Arial" panose="020B0604020202020204" pitchFamily="34" charset="0"/>
              <a:buChar char="•"/>
            </a:pPr>
            <a:endParaRPr lang="ru-RU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League Spartan"/>
            </a:endParaRPr>
          </a:p>
          <a:p>
            <a:pPr marL="937264" lvl="2" indent="-285750" algn="just">
              <a:lnSpc>
                <a:spcPts val="2520"/>
              </a:lnSpc>
              <a:buFont typeface="Arial" panose="020B0604020202020204" pitchFamily="34" charset="0"/>
              <a:buChar char="•"/>
            </a:pP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малко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и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не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усложнено</a:t>
            </a:r>
            <a:r>
              <a:rPr lang="ru-RU" cap="all" dirty="0" smtClean="0">
                <a:solidFill>
                  <a:srgbClr val="00B050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предприятие 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не 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подлежи 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на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преструктуриране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освен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когато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оп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счита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, че такова предприятие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поражда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специфичен риск на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национално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и/или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регионално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ниво</a:t>
            </a:r>
            <a:endParaRPr lang="ru-RU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Italics"/>
            </a:endParaRPr>
          </a:p>
          <a:p>
            <a:pPr marL="937264" lvl="2" indent="-285750" algn="just">
              <a:lnSpc>
                <a:spcPts val="2520"/>
              </a:lnSpc>
              <a:buFont typeface="Arial" panose="020B0604020202020204" pitchFamily="34" charset="0"/>
              <a:buChar char="•"/>
            </a:pPr>
            <a:endParaRPr lang="ru-RU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Italics"/>
            </a:endParaRPr>
          </a:p>
          <a:p>
            <a:pPr marL="651514" lvl="2" algn="just">
              <a:lnSpc>
                <a:spcPts val="2520"/>
              </a:lnSpc>
            </a:pPr>
            <a:endParaRPr lang="bg-BG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Italics"/>
            </a:endParaRPr>
          </a:p>
        </p:txBody>
      </p:sp>
    </p:spTree>
    <p:extLst>
      <p:ext uri="{BB962C8B-B14F-4D97-AF65-F5344CB8AC3E}">
        <p14:creationId xmlns:p14="http://schemas.microsoft.com/office/powerpoint/2010/main" val="398647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4060</TotalTime>
  <Words>1467</Words>
  <Application>Microsoft Office PowerPoint</Application>
  <PresentationFormat>Custom</PresentationFormat>
  <Paragraphs>134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Helios Bold</vt:lpstr>
      <vt:lpstr>League Spartan</vt:lpstr>
      <vt:lpstr>Wingdings</vt:lpstr>
      <vt:lpstr>Arial</vt:lpstr>
      <vt:lpstr>Helios</vt:lpstr>
      <vt:lpstr>Helios Bold Italics</vt:lpstr>
      <vt:lpstr>Helios Italics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проект на директива за възстановяване и преструктуриране на пре/застрахователни предприятия</dc:title>
  <dc:creator>Krasimira N. Ivanova</dc:creator>
  <cp:lastModifiedBy>Krasimira N. Ivanova</cp:lastModifiedBy>
  <cp:revision>191</cp:revision>
  <cp:lastPrinted>2025-01-10T07:31:17Z</cp:lastPrinted>
  <dcterms:created xsi:type="dcterms:W3CDTF">2006-08-16T00:00:00Z</dcterms:created>
  <dcterms:modified xsi:type="dcterms:W3CDTF">2025-02-17T11:07:32Z</dcterms:modified>
  <dc:identifier>DAGaGy8ZRjI</dc:identifier>
</cp:coreProperties>
</file>